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96" r:id="rId4"/>
  </p:sldMasterIdLst>
  <p:notesMasterIdLst>
    <p:notesMasterId r:id="rId42"/>
  </p:notesMasterIdLst>
  <p:handoutMasterIdLst>
    <p:handoutMasterId r:id="rId43"/>
  </p:handoutMasterIdLst>
  <p:sldIdLst>
    <p:sldId id="268" r:id="rId5"/>
    <p:sldId id="366" r:id="rId6"/>
    <p:sldId id="270" r:id="rId7"/>
    <p:sldId id="355" r:id="rId8"/>
    <p:sldId id="357" r:id="rId9"/>
    <p:sldId id="354" r:id="rId10"/>
    <p:sldId id="356" r:id="rId11"/>
    <p:sldId id="333" r:id="rId12"/>
    <p:sldId id="346" r:id="rId13"/>
    <p:sldId id="271" r:id="rId14"/>
    <p:sldId id="365" r:id="rId15"/>
    <p:sldId id="339" r:id="rId16"/>
    <p:sldId id="344" r:id="rId17"/>
    <p:sldId id="345" r:id="rId18"/>
    <p:sldId id="347" r:id="rId19"/>
    <p:sldId id="348" r:id="rId20"/>
    <p:sldId id="349" r:id="rId21"/>
    <p:sldId id="350" r:id="rId22"/>
    <p:sldId id="351" r:id="rId23"/>
    <p:sldId id="352" r:id="rId24"/>
    <p:sldId id="343" r:id="rId25"/>
    <p:sldId id="327" r:id="rId26"/>
    <p:sldId id="340" r:id="rId27"/>
    <p:sldId id="342" r:id="rId28"/>
    <p:sldId id="353" r:id="rId29"/>
    <p:sldId id="269" r:id="rId30"/>
    <p:sldId id="341" r:id="rId31"/>
    <p:sldId id="361" r:id="rId32"/>
    <p:sldId id="318" r:id="rId33"/>
    <p:sldId id="358" r:id="rId34"/>
    <p:sldId id="359" r:id="rId35"/>
    <p:sldId id="257" r:id="rId36"/>
    <p:sldId id="295" r:id="rId37"/>
    <p:sldId id="364" r:id="rId38"/>
    <p:sldId id="362" r:id="rId39"/>
    <p:sldId id="360" r:id="rId40"/>
    <p:sldId id="27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snapToGrid="0" snapToObjects="1">
      <p:cViewPr varScale="1">
        <p:scale>
          <a:sx n="66" d="100"/>
          <a:sy n="66" d="100"/>
        </p:scale>
        <p:origin x="102" y="2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5" d="100"/>
          <a:sy n="65" d="100"/>
        </p:scale>
        <p:origin x="26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2" qsCatId="simple" csTypeId="urn:microsoft.com/office/officeart/2005/8/colors/accent2_2" csCatId="accent2" phldr="1"/>
      <dgm:spPr/>
      <dgm:t>
        <a:bodyPr/>
        <a:lstStyle/>
        <a:p>
          <a:endParaRPr lang="en-US"/>
        </a:p>
      </dgm:t>
    </dgm:pt>
    <dgm:pt modelId="{AAC263CB-8256-4B03-92FE-1622698FB3E9}">
      <dgm:prSet/>
      <dgm:spPr/>
      <dgm:t>
        <a:bodyPr anchor="ctr"/>
        <a:lstStyle/>
        <a:p>
          <a:r>
            <a:rPr lang="en-US" b="0"/>
            <a:t>Expecting 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a:t>Expecting Lodging</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a:t>Poor Communications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443844C2-8803-4489-9CEF-F39217F49C79}" type="pres">
      <dgm:prSet presAssocID="{D4503D04-C97E-4622-AE07-D0307CB3B4CA}" presName="vert0" presStyleCnt="0">
        <dgm:presLayoutVars>
          <dgm:dir/>
          <dgm:animOne val="branch"/>
          <dgm:animLvl val="lvl"/>
        </dgm:presLayoutVars>
      </dgm:prSet>
      <dgm:spPr/>
    </dgm:pt>
    <dgm:pt modelId="{5685F4BC-DD3B-4072-8E24-D8A554B93763}" type="pres">
      <dgm:prSet presAssocID="{AAC263CB-8256-4B03-92FE-1622698FB3E9}" presName="thickLine" presStyleLbl="alignNode1" presStyleIdx="0" presStyleCnt="3"/>
      <dgm:spPr/>
    </dgm:pt>
    <dgm:pt modelId="{755BA3AE-7F88-401F-A7C2-4DA89A931D21}" type="pres">
      <dgm:prSet presAssocID="{AAC263CB-8256-4B03-92FE-1622698FB3E9}" presName="horz1" presStyleCnt="0"/>
      <dgm:spPr/>
    </dgm:pt>
    <dgm:pt modelId="{A690DB43-DF31-467B-B26C-7AA065885741}" type="pres">
      <dgm:prSet presAssocID="{AAC263CB-8256-4B03-92FE-1622698FB3E9}" presName="tx1" presStyleLbl="revTx" presStyleIdx="0" presStyleCnt="3"/>
      <dgm:spPr/>
    </dgm:pt>
    <dgm:pt modelId="{FA1E54F8-9535-440E-80FE-9AD22DE02E58}" type="pres">
      <dgm:prSet presAssocID="{AAC263CB-8256-4B03-92FE-1622698FB3E9}" presName="vert1" presStyleCnt="0"/>
      <dgm:spPr/>
    </dgm:pt>
    <dgm:pt modelId="{1AD50571-61D5-4E6F-BDA6-9D250E5A698B}" type="pres">
      <dgm:prSet presAssocID="{4E8D2E69-0173-4BD3-B96A-7A9C5DD12B47}" presName="thickLine" presStyleLbl="alignNode1" presStyleIdx="1" presStyleCnt="3"/>
      <dgm:spPr/>
    </dgm:pt>
    <dgm:pt modelId="{8FBD1C7B-97AE-4838-B253-911D73129CD6}" type="pres">
      <dgm:prSet presAssocID="{4E8D2E69-0173-4BD3-B96A-7A9C5DD12B47}" presName="horz1" presStyleCnt="0"/>
      <dgm:spPr/>
    </dgm:pt>
    <dgm:pt modelId="{820144C6-19B9-4C50-A47E-0A492D3A1EE7}" type="pres">
      <dgm:prSet presAssocID="{4E8D2E69-0173-4BD3-B96A-7A9C5DD12B47}" presName="tx1" presStyleLbl="revTx" presStyleIdx="1" presStyleCnt="3"/>
      <dgm:spPr/>
    </dgm:pt>
    <dgm:pt modelId="{6B7AD4FF-7967-41DB-8749-A31B9E7D3653}" type="pres">
      <dgm:prSet presAssocID="{4E8D2E69-0173-4BD3-B96A-7A9C5DD12B47}" presName="vert1" presStyleCnt="0"/>
      <dgm:spPr/>
    </dgm:pt>
    <dgm:pt modelId="{A45AEBF5-7C18-445A-9A65-A4ABE1D38E45}" type="pres">
      <dgm:prSet presAssocID="{93A6A030-ABAB-4EFA-B539-0FDB3E07C1EF}" presName="thickLine" presStyleLbl="alignNode1" presStyleIdx="2" presStyleCnt="3"/>
      <dgm:spPr/>
    </dgm:pt>
    <dgm:pt modelId="{869D3E8F-48AC-49FD-9720-C5E371568BA3}" type="pres">
      <dgm:prSet presAssocID="{93A6A030-ABAB-4EFA-B539-0FDB3E07C1EF}" presName="horz1" presStyleCnt="0"/>
      <dgm:spPr/>
    </dgm:pt>
    <dgm:pt modelId="{8598C55C-051E-4E40-AF93-25FC41028730}" type="pres">
      <dgm:prSet presAssocID="{93A6A030-ABAB-4EFA-B539-0FDB3E07C1EF}" presName="tx1" presStyleLbl="revTx" presStyleIdx="2" presStyleCnt="3"/>
      <dgm:spPr/>
    </dgm:pt>
    <dgm:pt modelId="{0CCFA375-D52D-4E5B-B368-5EA00FBC0F02}" type="pres">
      <dgm:prSet presAssocID="{93A6A030-ABAB-4EFA-B539-0FDB3E07C1EF}" presName="vert1" presStyleCnt="0"/>
      <dgm:spPr/>
    </dgm:pt>
  </dgm:ptLst>
  <dgm:cxnLst>
    <dgm:cxn modelId="{4ED8B705-309D-46D4-ADB4-0BB0F4A5836B}" type="presOf" srcId="{AAC263CB-8256-4B03-92FE-1622698FB3E9}" destId="{A690DB43-DF31-467B-B26C-7AA065885741}" srcOrd="0" destOrd="0" presId="urn:microsoft.com/office/officeart/2008/layout/LinedList"/>
    <dgm:cxn modelId="{CA856230-7A1A-4C9C-A517-4E9DAA0943E9}" type="presOf" srcId="{93A6A030-ABAB-4EFA-B539-0FDB3E07C1EF}" destId="{8598C55C-051E-4E40-AF93-25FC41028730}" srcOrd="0" destOrd="0" presId="urn:microsoft.com/office/officeart/2008/layout/LinedList"/>
    <dgm:cxn modelId="{0F866C41-EB5F-47BD-A2CD-A58671F15B67}" srcId="{D4503D04-C97E-4622-AE07-D0307CB3B4CA}" destId="{4E8D2E69-0173-4BD3-B96A-7A9C5DD12B47}" srcOrd="1" destOrd="0" parTransId="{B954BF22-E3B3-4A1C-802E-590228BE2D9C}" sibTransId="{FEF1E80E-8A9E-4B0A-817C-2A4CFDCF3FB2}"/>
    <dgm:cxn modelId="{1A8A3E6A-DEA5-4749-9469-148A041BE08E}" type="presOf" srcId="{4E8D2E69-0173-4BD3-B96A-7A9C5DD12B47}" destId="{820144C6-19B9-4C50-A47E-0A492D3A1EE7}"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4B40C8DC-6B57-4F5B-8440-7241C649700B}" srcId="{D4503D04-C97E-4622-AE07-D0307CB3B4CA}" destId="{93A6A030-ABAB-4EFA-B539-0FDB3E07C1EF}" srcOrd="2" destOrd="0" parTransId="{3D674B97-6DC6-4A12-85BA-0976D3064237}" sibTransId="{BFE0749E-E343-4A6F-BD09-2810EE6B4BD7}"/>
    <dgm:cxn modelId="{A06A8DEB-0697-4DB2-BFE3-B9CE5A602AC6}" type="presOf" srcId="{D4503D04-C97E-4622-AE07-D0307CB3B4CA}" destId="{443844C2-8803-4489-9CEF-F39217F49C79}" srcOrd="0" destOrd="0" presId="urn:microsoft.com/office/officeart/2008/layout/LinedList"/>
    <dgm:cxn modelId="{D41E1DAA-45C7-4478-9281-EBA72E7DB986}" type="presParOf" srcId="{443844C2-8803-4489-9CEF-F39217F49C79}" destId="{5685F4BC-DD3B-4072-8E24-D8A554B93763}" srcOrd="0" destOrd="0" presId="urn:microsoft.com/office/officeart/2008/layout/LinedList"/>
    <dgm:cxn modelId="{E17D88DC-5DC7-4921-9908-A49F8ADEA518}" type="presParOf" srcId="{443844C2-8803-4489-9CEF-F39217F49C79}" destId="{755BA3AE-7F88-401F-A7C2-4DA89A931D21}" srcOrd="1" destOrd="0" presId="urn:microsoft.com/office/officeart/2008/layout/LinedList"/>
    <dgm:cxn modelId="{AE981034-F516-4C70-8767-A8C8F16D6624}" type="presParOf" srcId="{755BA3AE-7F88-401F-A7C2-4DA89A931D21}" destId="{A690DB43-DF31-467B-B26C-7AA065885741}" srcOrd="0" destOrd="0" presId="urn:microsoft.com/office/officeart/2008/layout/LinedList"/>
    <dgm:cxn modelId="{F22DFF62-1EA7-4BE6-A2C1-44E8B4EAF927}" type="presParOf" srcId="{755BA3AE-7F88-401F-A7C2-4DA89A931D21}" destId="{FA1E54F8-9535-440E-80FE-9AD22DE02E58}" srcOrd="1" destOrd="0" presId="urn:microsoft.com/office/officeart/2008/layout/LinedList"/>
    <dgm:cxn modelId="{F65D848F-BD48-4611-AFB2-7F54BD54F615}" type="presParOf" srcId="{443844C2-8803-4489-9CEF-F39217F49C79}" destId="{1AD50571-61D5-4E6F-BDA6-9D250E5A698B}" srcOrd="2" destOrd="0" presId="urn:microsoft.com/office/officeart/2008/layout/LinedList"/>
    <dgm:cxn modelId="{8155B41F-921D-4844-899F-CEC74E2E13FB}" type="presParOf" srcId="{443844C2-8803-4489-9CEF-F39217F49C79}" destId="{8FBD1C7B-97AE-4838-B253-911D73129CD6}" srcOrd="3" destOrd="0" presId="urn:microsoft.com/office/officeart/2008/layout/LinedList"/>
    <dgm:cxn modelId="{8E3ED817-7944-4C26-A1FB-1B860D0AB857}" type="presParOf" srcId="{8FBD1C7B-97AE-4838-B253-911D73129CD6}" destId="{820144C6-19B9-4C50-A47E-0A492D3A1EE7}" srcOrd="0" destOrd="0" presId="urn:microsoft.com/office/officeart/2008/layout/LinedList"/>
    <dgm:cxn modelId="{00F6B722-B5B4-4D0A-972D-243A2E7ADD15}" type="presParOf" srcId="{8FBD1C7B-97AE-4838-B253-911D73129CD6}" destId="{6B7AD4FF-7967-41DB-8749-A31B9E7D3653}" srcOrd="1" destOrd="0" presId="urn:microsoft.com/office/officeart/2008/layout/LinedList"/>
    <dgm:cxn modelId="{94417127-D803-4E7F-8F8A-C271EBE402EE}" type="presParOf" srcId="{443844C2-8803-4489-9CEF-F39217F49C79}" destId="{A45AEBF5-7C18-445A-9A65-A4ABE1D38E45}" srcOrd="4" destOrd="0" presId="urn:microsoft.com/office/officeart/2008/layout/LinedList"/>
    <dgm:cxn modelId="{5B1195F9-BC13-41F0-ADEC-AFCAAEE6F64E}" type="presParOf" srcId="{443844C2-8803-4489-9CEF-F39217F49C79}" destId="{869D3E8F-48AC-49FD-9720-C5E371568BA3}" srcOrd="5" destOrd="0" presId="urn:microsoft.com/office/officeart/2008/layout/LinedList"/>
    <dgm:cxn modelId="{54209927-51BF-40E7-8B2A-2697DFADBDFF}" type="presParOf" srcId="{869D3E8F-48AC-49FD-9720-C5E371568BA3}" destId="{8598C55C-051E-4E40-AF93-25FC41028730}" srcOrd="0" destOrd="0" presId="urn:microsoft.com/office/officeart/2008/layout/LinedList"/>
    <dgm:cxn modelId="{2A7E2A46-55C4-4B3D-9347-6458B16E1C73}" type="presParOf" srcId="{869D3E8F-48AC-49FD-9720-C5E371568BA3}" destId="{0CCFA375-D52D-4E5B-B368-5EA00FBC0F02}" srcOrd="1" destOrd="0" presId="urn:microsoft.com/office/officeart/2008/layout/Lined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5" qsCatId="simple" csTypeId="urn:microsoft.com/office/officeart/2005/8/colors/accent0_3" csCatId="mainScheme" phldr="1"/>
      <dgm:spPr/>
      <dgm:t>
        <a:bodyPr/>
        <a:lstStyle/>
        <a:p>
          <a:endParaRPr lang="en-US"/>
        </a:p>
      </dgm:t>
    </dgm:pt>
    <dgm:pt modelId="{AAC263CB-8256-4B03-92FE-1622698FB3E9}">
      <dgm:prSet/>
      <dgm:spPr/>
      <dgm:t>
        <a:bodyPr anchor="ctr"/>
        <a:lstStyle/>
        <a:p>
          <a:r>
            <a:rPr lang="en-US" b="0"/>
            <a:t>Austere environment</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a:t>Supply lines weak or not there</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a:t>Loss of focus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B1287943-008B-4BFC-995A-811AB6033FCB}" type="pres">
      <dgm:prSet presAssocID="{D4503D04-C97E-4622-AE07-D0307CB3B4CA}" presName="vert0" presStyleCnt="0">
        <dgm:presLayoutVars>
          <dgm:dir/>
          <dgm:animOne val="branch"/>
          <dgm:animLvl val="lvl"/>
        </dgm:presLayoutVars>
      </dgm:prSet>
      <dgm:spPr/>
    </dgm:pt>
    <dgm:pt modelId="{B9FD5F6B-2F34-4305-B631-05DCFFAC87CA}" type="pres">
      <dgm:prSet presAssocID="{AAC263CB-8256-4B03-92FE-1622698FB3E9}" presName="thickLine" presStyleLbl="alignNode1" presStyleIdx="0" presStyleCnt="3"/>
      <dgm:spPr/>
    </dgm:pt>
    <dgm:pt modelId="{FAE5015A-29AB-460D-8E3A-A9056D6F903A}" type="pres">
      <dgm:prSet presAssocID="{AAC263CB-8256-4B03-92FE-1622698FB3E9}" presName="horz1" presStyleCnt="0"/>
      <dgm:spPr/>
    </dgm:pt>
    <dgm:pt modelId="{68DD0A20-316F-4BEC-B554-B101397360C2}" type="pres">
      <dgm:prSet presAssocID="{AAC263CB-8256-4B03-92FE-1622698FB3E9}" presName="tx1" presStyleLbl="revTx" presStyleIdx="0" presStyleCnt="3"/>
      <dgm:spPr/>
    </dgm:pt>
    <dgm:pt modelId="{DD641FF1-0689-43BF-AF66-6B41A6E9D9A3}" type="pres">
      <dgm:prSet presAssocID="{AAC263CB-8256-4B03-92FE-1622698FB3E9}" presName="vert1" presStyleCnt="0"/>
      <dgm:spPr/>
    </dgm:pt>
    <dgm:pt modelId="{47F29DEA-9B22-4A6C-A8CD-5FD40B29ACCB}" type="pres">
      <dgm:prSet presAssocID="{4E8D2E69-0173-4BD3-B96A-7A9C5DD12B47}" presName="thickLine" presStyleLbl="alignNode1" presStyleIdx="1" presStyleCnt="3"/>
      <dgm:spPr/>
    </dgm:pt>
    <dgm:pt modelId="{A5E5C9CC-3C8F-4AD3-9200-EF428BE26BAB}" type="pres">
      <dgm:prSet presAssocID="{4E8D2E69-0173-4BD3-B96A-7A9C5DD12B47}" presName="horz1" presStyleCnt="0"/>
      <dgm:spPr/>
    </dgm:pt>
    <dgm:pt modelId="{5DB40A1F-B998-47E3-872C-6144FD88DF08}" type="pres">
      <dgm:prSet presAssocID="{4E8D2E69-0173-4BD3-B96A-7A9C5DD12B47}" presName="tx1" presStyleLbl="revTx" presStyleIdx="1" presStyleCnt="3"/>
      <dgm:spPr/>
    </dgm:pt>
    <dgm:pt modelId="{942E5FF1-793F-4361-BCC3-000FFCBA8019}" type="pres">
      <dgm:prSet presAssocID="{4E8D2E69-0173-4BD3-B96A-7A9C5DD12B47}" presName="vert1" presStyleCnt="0"/>
      <dgm:spPr/>
    </dgm:pt>
    <dgm:pt modelId="{7D82A1C4-1D4B-4343-882D-480E0772AA5F}" type="pres">
      <dgm:prSet presAssocID="{93A6A030-ABAB-4EFA-B539-0FDB3E07C1EF}" presName="thickLine" presStyleLbl="alignNode1" presStyleIdx="2" presStyleCnt="3"/>
      <dgm:spPr/>
    </dgm:pt>
    <dgm:pt modelId="{D0F4333C-B4C5-4649-8054-72EC2988A658}" type="pres">
      <dgm:prSet presAssocID="{93A6A030-ABAB-4EFA-B539-0FDB3E07C1EF}" presName="horz1" presStyleCnt="0"/>
      <dgm:spPr/>
    </dgm:pt>
    <dgm:pt modelId="{43262577-31BA-4B7D-AFA6-70C4090DD190}" type="pres">
      <dgm:prSet presAssocID="{93A6A030-ABAB-4EFA-B539-0FDB3E07C1EF}" presName="tx1" presStyleLbl="revTx" presStyleIdx="2" presStyleCnt="3"/>
      <dgm:spPr/>
    </dgm:pt>
    <dgm:pt modelId="{07EA095D-340A-4ED5-8BDA-91E33CA24CD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4645D463-0CE4-4622-9E4C-85A1AF657EF8}" type="presOf" srcId="{4E8D2E69-0173-4BD3-B96A-7A9C5DD12B47}" destId="{5DB40A1F-B998-47E3-872C-6144FD88DF08}" srcOrd="0" destOrd="0" presId="urn:microsoft.com/office/officeart/2008/layout/LinedList"/>
    <dgm:cxn modelId="{213F587E-987D-49B2-B1F3-2DD166EE9B8A}" type="presOf" srcId="{93A6A030-ABAB-4EFA-B539-0FDB3E07C1EF}" destId="{43262577-31BA-4B7D-AFA6-70C4090DD19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2AA31091-8D3C-4FDF-82EF-2B5A34ED311A}" type="presOf" srcId="{D4503D04-C97E-4622-AE07-D0307CB3B4CA}" destId="{B1287943-008B-4BFC-995A-811AB6033FCB}"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B1DB02FF-72D9-4474-8915-89955B886601}" type="presOf" srcId="{AAC263CB-8256-4B03-92FE-1622698FB3E9}" destId="{68DD0A20-316F-4BEC-B554-B101397360C2}" srcOrd="0" destOrd="0" presId="urn:microsoft.com/office/officeart/2008/layout/LinedList"/>
    <dgm:cxn modelId="{0F406EAF-6631-4B1A-87B5-A19C4790631C}" type="presParOf" srcId="{B1287943-008B-4BFC-995A-811AB6033FCB}" destId="{B9FD5F6B-2F34-4305-B631-05DCFFAC87CA}" srcOrd="0" destOrd="0" presId="urn:microsoft.com/office/officeart/2008/layout/LinedList"/>
    <dgm:cxn modelId="{B19B3BEB-980B-44C7-AE18-231A9D85E903}" type="presParOf" srcId="{B1287943-008B-4BFC-995A-811AB6033FCB}" destId="{FAE5015A-29AB-460D-8E3A-A9056D6F903A}" srcOrd="1" destOrd="0" presId="urn:microsoft.com/office/officeart/2008/layout/LinedList"/>
    <dgm:cxn modelId="{F8465768-BF52-4283-8779-BA375974F63E}" type="presParOf" srcId="{FAE5015A-29AB-460D-8E3A-A9056D6F903A}" destId="{68DD0A20-316F-4BEC-B554-B101397360C2}" srcOrd="0" destOrd="0" presId="urn:microsoft.com/office/officeart/2008/layout/LinedList"/>
    <dgm:cxn modelId="{03CF98F9-C99C-44EF-8596-81B1DD26D67E}" type="presParOf" srcId="{FAE5015A-29AB-460D-8E3A-A9056D6F903A}" destId="{DD641FF1-0689-43BF-AF66-6B41A6E9D9A3}" srcOrd="1" destOrd="0" presId="urn:microsoft.com/office/officeart/2008/layout/LinedList"/>
    <dgm:cxn modelId="{AF3D055D-5687-4CF8-9E1D-07B4CB9CB9FE}" type="presParOf" srcId="{B1287943-008B-4BFC-995A-811AB6033FCB}" destId="{47F29DEA-9B22-4A6C-A8CD-5FD40B29ACCB}" srcOrd="2" destOrd="0" presId="urn:microsoft.com/office/officeart/2008/layout/LinedList"/>
    <dgm:cxn modelId="{78B8FA0C-E8C0-4DD4-A6FA-AA802789C938}" type="presParOf" srcId="{B1287943-008B-4BFC-995A-811AB6033FCB}" destId="{A5E5C9CC-3C8F-4AD3-9200-EF428BE26BAB}" srcOrd="3" destOrd="0" presId="urn:microsoft.com/office/officeart/2008/layout/LinedList"/>
    <dgm:cxn modelId="{7FA51BF4-44DE-40DE-89FC-62D321D0B6DF}" type="presParOf" srcId="{A5E5C9CC-3C8F-4AD3-9200-EF428BE26BAB}" destId="{5DB40A1F-B998-47E3-872C-6144FD88DF08}" srcOrd="0" destOrd="0" presId="urn:microsoft.com/office/officeart/2008/layout/LinedList"/>
    <dgm:cxn modelId="{9C19867D-A021-4262-979D-D06551FEBF4B}" type="presParOf" srcId="{A5E5C9CC-3C8F-4AD3-9200-EF428BE26BAB}" destId="{942E5FF1-793F-4361-BCC3-000FFCBA8019}" srcOrd="1" destOrd="0" presId="urn:microsoft.com/office/officeart/2008/layout/LinedList"/>
    <dgm:cxn modelId="{1A3279CA-E0FD-4515-A614-6221BFF6D802}" type="presParOf" srcId="{B1287943-008B-4BFC-995A-811AB6033FCB}" destId="{7D82A1C4-1D4B-4343-882D-480E0772AA5F}" srcOrd="4" destOrd="0" presId="urn:microsoft.com/office/officeart/2008/layout/LinedList"/>
    <dgm:cxn modelId="{50B3B4F1-E0F0-4EAC-BFA1-A916EEB0DE5D}" type="presParOf" srcId="{B1287943-008B-4BFC-995A-811AB6033FCB}" destId="{D0F4333C-B4C5-4649-8054-72EC2988A658}" srcOrd="5" destOrd="0" presId="urn:microsoft.com/office/officeart/2008/layout/LinedList"/>
    <dgm:cxn modelId="{226A2F96-C2BE-41E1-8281-5A53A9D3AEE2}" type="presParOf" srcId="{D0F4333C-B4C5-4649-8054-72EC2988A658}" destId="{43262577-31BA-4B7D-AFA6-70C4090DD190}" srcOrd="0" destOrd="0" presId="urn:microsoft.com/office/officeart/2008/layout/LinedList"/>
    <dgm:cxn modelId="{254EF9DC-F3C8-4DFD-8813-BD85BAE638FF}" type="presParOf" srcId="{D0F4333C-B4C5-4649-8054-72EC2988A658}" destId="{07EA095D-340A-4ED5-8BDA-91E33CA24CD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837AC-BC7C-4AAE-A6BA-1B76BDF653B9}"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349A90E4-EB7B-43C8-AE34-EB5FA2ED89B5}">
      <dgm:prSet phldrT="[Text]"/>
      <dgm:spPr/>
      <dgm:t>
        <a:bodyPr/>
        <a:lstStyle/>
        <a:p>
          <a:r>
            <a:rPr lang="en-US" dirty="0"/>
            <a:t>Who?</a:t>
          </a:r>
        </a:p>
      </dgm:t>
    </dgm:pt>
    <dgm:pt modelId="{737BD885-BC3A-442F-8F7F-2DC9ADE8958A}" type="parTrans" cxnId="{D43309B5-E494-4BA5-907E-A15E7DDCC0F0}">
      <dgm:prSet/>
      <dgm:spPr/>
      <dgm:t>
        <a:bodyPr/>
        <a:lstStyle/>
        <a:p>
          <a:endParaRPr lang="en-US"/>
        </a:p>
      </dgm:t>
    </dgm:pt>
    <dgm:pt modelId="{AE2DFA42-11E2-435F-8A24-22B83B25AE9A}" type="sibTrans" cxnId="{D43309B5-E494-4BA5-907E-A15E7DDCC0F0}">
      <dgm:prSet/>
      <dgm:spPr/>
      <dgm:t>
        <a:bodyPr/>
        <a:lstStyle/>
        <a:p>
          <a:endParaRPr lang="en-US"/>
        </a:p>
      </dgm:t>
    </dgm:pt>
    <dgm:pt modelId="{8E5FE942-C45D-4C17-BA41-A6C1B7CD2E31}">
      <dgm:prSet phldrT="[Text]"/>
      <dgm:spPr/>
      <dgm:t>
        <a:bodyPr/>
        <a:lstStyle/>
        <a:p>
          <a:r>
            <a:rPr lang="en-US" dirty="0"/>
            <a:t>What?</a:t>
          </a:r>
        </a:p>
      </dgm:t>
    </dgm:pt>
    <dgm:pt modelId="{637416EC-F784-436C-8105-ADF2D8D37820}" type="parTrans" cxnId="{CCDD9436-EC78-40C3-861D-CE9E72892CBE}">
      <dgm:prSet/>
      <dgm:spPr/>
      <dgm:t>
        <a:bodyPr/>
        <a:lstStyle/>
        <a:p>
          <a:endParaRPr lang="en-US"/>
        </a:p>
      </dgm:t>
    </dgm:pt>
    <dgm:pt modelId="{C3EBA672-3EEE-4F54-B874-549C21EB16BD}" type="sibTrans" cxnId="{CCDD9436-EC78-40C3-861D-CE9E72892CBE}">
      <dgm:prSet/>
      <dgm:spPr/>
      <dgm:t>
        <a:bodyPr/>
        <a:lstStyle/>
        <a:p>
          <a:endParaRPr lang="en-US"/>
        </a:p>
      </dgm:t>
    </dgm:pt>
    <dgm:pt modelId="{8551F160-CF39-4936-9EA0-DCBED9330582}">
      <dgm:prSet phldrT="[Text]"/>
      <dgm:spPr/>
      <dgm:t>
        <a:bodyPr/>
        <a:lstStyle/>
        <a:p>
          <a:r>
            <a:rPr lang="en-US" dirty="0"/>
            <a:t>Duh</a:t>
          </a:r>
        </a:p>
      </dgm:t>
    </dgm:pt>
    <dgm:pt modelId="{4C59F75F-C783-46B8-9D17-D42C4B414E87}" type="parTrans" cxnId="{27FE67EA-4974-488E-8F04-B43408B68F4C}">
      <dgm:prSet/>
      <dgm:spPr/>
      <dgm:t>
        <a:bodyPr/>
        <a:lstStyle/>
        <a:p>
          <a:endParaRPr lang="en-US"/>
        </a:p>
      </dgm:t>
    </dgm:pt>
    <dgm:pt modelId="{B253FD71-4D2E-4879-9645-A96869E0B726}" type="sibTrans" cxnId="{27FE67EA-4974-488E-8F04-B43408B68F4C}">
      <dgm:prSet/>
      <dgm:spPr/>
      <dgm:t>
        <a:bodyPr/>
        <a:lstStyle/>
        <a:p>
          <a:endParaRPr lang="en-US"/>
        </a:p>
      </dgm:t>
    </dgm:pt>
    <dgm:pt modelId="{92ECD793-587C-4EAB-9B17-A9402A27D9D9}">
      <dgm:prSet phldrT="[Text]"/>
      <dgm:spPr/>
      <dgm:t>
        <a:bodyPr/>
        <a:lstStyle/>
        <a:p>
          <a:r>
            <a:rPr lang="en-US" dirty="0"/>
            <a:t>When?</a:t>
          </a:r>
        </a:p>
      </dgm:t>
    </dgm:pt>
    <dgm:pt modelId="{4A98E6CC-5D9A-4554-AEA1-22A9F4248678}" type="parTrans" cxnId="{99E99684-6EC5-4CD5-9E5E-00EA3DD2A5FB}">
      <dgm:prSet/>
      <dgm:spPr/>
      <dgm:t>
        <a:bodyPr/>
        <a:lstStyle/>
        <a:p>
          <a:endParaRPr lang="en-US"/>
        </a:p>
      </dgm:t>
    </dgm:pt>
    <dgm:pt modelId="{B19B2BA8-721A-4C9B-9A1B-9BE9126DA372}" type="sibTrans" cxnId="{99E99684-6EC5-4CD5-9E5E-00EA3DD2A5FB}">
      <dgm:prSet/>
      <dgm:spPr/>
      <dgm:t>
        <a:bodyPr/>
        <a:lstStyle/>
        <a:p>
          <a:endParaRPr lang="en-US"/>
        </a:p>
      </dgm:t>
    </dgm:pt>
    <dgm:pt modelId="{16061188-0ADA-4CD0-B3C3-C62EFABCF859}" type="pres">
      <dgm:prSet presAssocID="{5D7837AC-BC7C-4AAE-A6BA-1B76BDF653B9}" presName="Name0" presStyleCnt="0">
        <dgm:presLayoutVars>
          <dgm:dir/>
          <dgm:animOne val="branch"/>
          <dgm:animLvl val="lvl"/>
        </dgm:presLayoutVars>
      </dgm:prSet>
      <dgm:spPr/>
    </dgm:pt>
    <dgm:pt modelId="{83013863-7C1E-4204-A3E8-B40FA9BC39B8}" type="pres">
      <dgm:prSet presAssocID="{349A90E4-EB7B-43C8-AE34-EB5FA2ED89B5}" presName="chaos" presStyleCnt="0"/>
      <dgm:spPr/>
    </dgm:pt>
    <dgm:pt modelId="{6E4F23D5-CA33-4E62-A4D3-294AE8A26904}" type="pres">
      <dgm:prSet presAssocID="{349A90E4-EB7B-43C8-AE34-EB5FA2ED89B5}" presName="parTx1" presStyleLbl="revTx" presStyleIdx="0" presStyleCnt="3"/>
      <dgm:spPr/>
    </dgm:pt>
    <dgm:pt modelId="{7D50E471-9395-416B-81FF-0C84E900D2B2}" type="pres">
      <dgm:prSet presAssocID="{349A90E4-EB7B-43C8-AE34-EB5FA2ED89B5}" presName="desTx1" presStyleLbl="revTx" presStyleIdx="1" presStyleCnt="3">
        <dgm:presLayoutVars>
          <dgm:bulletEnabled val="1"/>
        </dgm:presLayoutVars>
      </dgm:prSet>
      <dgm:spPr/>
    </dgm:pt>
    <dgm:pt modelId="{F7E5F59F-1C93-48B5-B97A-BFF082564008}" type="pres">
      <dgm:prSet presAssocID="{349A90E4-EB7B-43C8-AE34-EB5FA2ED89B5}" presName="c1" presStyleLbl="node1" presStyleIdx="0" presStyleCnt="19"/>
      <dgm:spPr/>
    </dgm:pt>
    <dgm:pt modelId="{836343C7-3110-419C-B4CC-D25D0422BAC9}" type="pres">
      <dgm:prSet presAssocID="{349A90E4-EB7B-43C8-AE34-EB5FA2ED89B5}" presName="c2" presStyleLbl="node1" presStyleIdx="1" presStyleCnt="19"/>
      <dgm:spPr/>
    </dgm:pt>
    <dgm:pt modelId="{6FA9A192-066E-41D2-84FD-A0A40584688D}" type="pres">
      <dgm:prSet presAssocID="{349A90E4-EB7B-43C8-AE34-EB5FA2ED89B5}" presName="c3" presStyleLbl="node1" presStyleIdx="2" presStyleCnt="19"/>
      <dgm:spPr/>
    </dgm:pt>
    <dgm:pt modelId="{C88A3524-3F5E-4D4C-9F78-31EF369332BC}" type="pres">
      <dgm:prSet presAssocID="{349A90E4-EB7B-43C8-AE34-EB5FA2ED89B5}" presName="c4" presStyleLbl="node1" presStyleIdx="3" presStyleCnt="19"/>
      <dgm:spPr/>
    </dgm:pt>
    <dgm:pt modelId="{160F460B-EC8A-41B7-A37A-243746182CBA}" type="pres">
      <dgm:prSet presAssocID="{349A90E4-EB7B-43C8-AE34-EB5FA2ED89B5}" presName="c5" presStyleLbl="node1" presStyleIdx="4" presStyleCnt="19"/>
      <dgm:spPr/>
    </dgm:pt>
    <dgm:pt modelId="{0442BA5E-2EE9-42C2-A1B3-3378C105B5F1}" type="pres">
      <dgm:prSet presAssocID="{349A90E4-EB7B-43C8-AE34-EB5FA2ED89B5}" presName="c6" presStyleLbl="node1" presStyleIdx="5" presStyleCnt="19"/>
      <dgm:spPr/>
    </dgm:pt>
    <dgm:pt modelId="{6237AA45-E552-4911-999C-1746ACBA565D}" type="pres">
      <dgm:prSet presAssocID="{349A90E4-EB7B-43C8-AE34-EB5FA2ED89B5}" presName="c7" presStyleLbl="node1" presStyleIdx="6" presStyleCnt="19"/>
      <dgm:spPr/>
    </dgm:pt>
    <dgm:pt modelId="{B1C10464-FC50-497D-8D86-BE66941CF02F}" type="pres">
      <dgm:prSet presAssocID="{349A90E4-EB7B-43C8-AE34-EB5FA2ED89B5}" presName="c8" presStyleLbl="node1" presStyleIdx="7" presStyleCnt="19"/>
      <dgm:spPr/>
    </dgm:pt>
    <dgm:pt modelId="{96E334C0-E6C0-4F79-BE19-482A6BAA7229}" type="pres">
      <dgm:prSet presAssocID="{349A90E4-EB7B-43C8-AE34-EB5FA2ED89B5}" presName="c9" presStyleLbl="node1" presStyleIdx="8" presStyleCnt="19"/>
      <dgm:spPr/>
    </dgm:pt>
    <dgm:pt modelId="{18F5CEC2-3068-410D-AF06-AB8ABC3F5439}" type="pres">
      <dgm:prSet presAssocID="{349A90E4-EB7B-43C8-AE34-EB5FA2ED89B5}" presName="c10" presStyleLbl="node1" presStyleIdx="9" presStyleCnt="19"/>
      <dgm:spPr/>
    </dgm:pt>
    <dgm:pt modelId="{F02CE3B1-A294-4AE0-AF01-EFD8A0AA5A70}" type="pres">
      <dgm:prSet presAssocID="{349A90E4-EB7B-43C8-AE34-EB5FA2ED89B5}" presName="c11" presStyleLbl="node1" presStyleIdx="10" presStyleCnt="19"/>
      <dgm:spPr/>
    </dgm:pt>
    <dgm:pt modelId="{5F80A63D-D8B8-4363-A3D2-AF0BC137397D}" type="pres">
      <dgm:prSet presAssocID="{349A90E4-EB7B-43C8-AE34-EB5FA2ED89B5}" presName="c12" presStyleLbl="node1" presStyleIdx="11" presStyleCnt="19"/>
      <dgm:spPr/>
    </dgm:pt>
    <dgm:pt modelId="{A71BABF3-B076-4AC8-A498-75B557EF2712}" type="pres">
      <dgm:prSet presAssocID="{349A90E4-EB7B-43C8-AE34-EB5FA2ED89B5}" presName="c13" presStyleLbl="node1" presStyleIdx="12" presStyleCnt="19"/>
      <dgm:spPr/>
    </dgm:pt>
    <dgm:pt modelId="{C2543918-1933-4E38-B007-2A0E311201C5}" type="pres">
      <dgm:prSet presAssocID="{349A90E4-EB7B-43C8-AE34-EB5FA2ED89B5}" presName="c14" presStyleLbl="node1" presStyleIdx="13" presStyleCnt="19"/>
      <dgm:spPr/>
    </dgm:pt>
    <dgm:pt modelId="{17899063-4495-4A6A-A725-F52B54CE882C}" type="pres">
      <dgm:prSet presAssocID="{349A90E4-EB7B-43C8-AE34-EB5FA2ED89B5}" presName="c15" presStyleLbl="node1" presStyleIdx="14" presStyleCnt="19"/>
      <dgm:spPr/>
    </dgm:pt>
    <dgm:pt modelId="{A9257104-3AE1-4994-92E5-D2931A10539D}" type="pres">
      <dgm:prSet presAssocID="{349A90E4-EB7B-43C8-AE34-EB5FA2ED89B5}" presName="c16" presStyleLbl="node1" presStyleIdx="15" presStyleCnt="19"/>
      <dgm:spPr/>
    </dgm:pt>
    <dgm:pt modelId="{AB2C43C1-3A5C-404B-A593-442CAC24E923}" type="pres">
      <dgm:prSet presAssocID="{349A90E4-EB7B-43C8-AE34-EB5FA2ED89B5}" presName="c17" presStyleLbl="node1" presStyleIdx="16" presStyleCnt="19"/>
      <dgm:spPr/>
    </dgm:pt>
    <dgm:pt modelId="{0390665D-352D-4BC1-B03D-CA46F901F7E2}" type="pres">
      <dgm:prSet presAssocID="{349A90E4-EB7B-43C8-AE34-EB5FA2ED89B5}" presName="c18" presStyleLbl="node1" presStyleIdx="17" presStyleCnt="19"/>
      <dgm:spPr/>
    </dgm:pt>
    <dgm:pt modelId="{DB63B35C-86A3-4C3D-8E15-A54158FC1079}" type="pres">
      <dgm:prSet presAssocID="{AE2DFA42-11E2-435F-8A24-22B83B25AE9A}" presName="chevronComposite1" presStyleCnt="0"/>
      <dgm:spPr/>
    </dgm:pt>
    <dgm:pt modelId="{3B3B311F-3155-4093-90C0-CBEE9CD3EF95}" type="pres">
      <dgm:prSet presAssocID="{AE2DFA42-11E2-435F-8A24-22B83B25AE9A}" presName="chevron1" presStyleLbl="sibTrans2D1" presStyleIdx="0" presStyleCnt="2"/>
      <dgm:spPr/>
    </dgm:pt>
    <dgm:pt modelId="{B2FBA60B-94D4-4629-9666-CD1625200D31}" type="pres">
      <dgm:prSet presAssocID="{AE2DFA42-11E2-435F-8A24-22B83B25AE9A}" presName="spChevron1" presStyleCnt="0"/>
      <dgm:spPr/>
    </dgm:pt>
    <dgm:pt modelId="{12880134-74B4-4A0D-AB55-F302C85E76A6}" type="pres">
      <dgm:prSet presAssocID="{AE2DFA42-11E2-435F-8A24-22B83B25AE9A}" presName="overlap" presStyleCnt="0"/>
      <dgm:spPr/>
    </dgm:pt>
    <dgm:pt modelId="{9E06A702-19AF-487A-BFB2-3791BC76E2AA}" type="pres">
      <dgm:prSet presAssocID="{AE2DFA42-11E2-435F-8A24-22B83B25AE9A}" presName="chevronComposite2" presStyleCnt="0"/>
      <dgm:spPr/>
    </dgm:pt>
    <dgm:pt modelId="{8594A6E5-C42D-4366-9CFC-6B00E8BE0CB6}" type="pres">
      <dgm:prSet presAssocID="{AE2DFA42-11E2-435F-8A24-22B83B25AE9A}" presName="chevron2" presStyleLbl="sibTrans2D1" presStyleIdx="1" presStyleCnt="2"/>
      <dgm:spPr/>
    </dgm:pt>
    <dgm:pt modelId="{AA1D1C52-190E-4C5A-938D-4670DE7BA64D}" type="pres">
      <dgm:prSet presAssocID="{AE2DFA42-11E2-435F-8A24-22B83B25AE9A}" presName="spChevron2" presStyleCnt="0"/>
      <dgm:spPr/>
    </dgm:pt>
    <dgm:pt modelId="{424DE5D2-1F10-4B76-9DE3-39AC64A7B78B}" type="pres">
      <dgm:prSet presAssocID="{8551F160-CF39-4936-9EA0-DCBED9330582}" presName="last" presStyleCnt="0"/>
      <dgm:spPr/>
    </dgm:pt>
    <dgm:pt modelId="{BC96B7B9-6F95-47C3-87B6-0C9B157E964B}" type="pres">
      <dgm:prSet presAssocID="{8551F160-CF39-4936-9EA0-DCBED9330582}" presName="circleTx" presStyleLbl="node1" presStyleIdx="18" presStyleCnt="19"/>
      <dgm:spPr/>
    </dgm:pt>
    <dgm:pt modelId="{C540EEB8-265F-493B-A18F-C1ABC892ECF8}" type="pres">
      <dgm:prSet presAssocID="{8551F160-CF39-4936-9EA0-DCBED9330582}" presName="desTxN" presStyleLbl="revTx" presStyleIdx="2" presStyleCnt="3">
        <dgm:presLayoutVars>
          <dgm:bulletEnabled val="1"/>
        </dgm:presLayoutVars>
      </dgm:prSet>
      <dgm:spPr/>
    </dgm:pt>
    <dgm:pt modelId="{F2745318-816E-42AF-BAD3-CF884189E96B}" type="pres">
      <dgm:prSet presAssocID="{8551F160-CF39-4936-9EA0-DCBED9330582}" presName="spN" presStyleCnt="0"/>
      <dgm:spPr/>
    </dgm:pt>
  </dgm:ptLst>
  <dgm:cxnLst>
    <dgm:cxn modelId="{EDDCF925-3170-4003-850B-02236EE29551}" type="presOf" srcId="{8551F160-CF39-4936-9EA0-DCBED9330582}" destId="{BC96B7B9-6F95-47C3-87B6-0C9B157E964B}" srcOrd="0" destOrd="0" presId="urn:microsoft.com/office/officeart/2009/3/layout/RandomtoResultProcess"/>
    <dgm:cxn modelId="{CCDD9436-EC78-40C3-861D-CE9E72892CBE}" srcId="{349A90E4-EB7B-43C8-AE34-EB5FA2ED89B5}" destId="{8E5FE942-C45D-4C17-BA41-A6C1B7CD2E31}" srcOrd="0" destOrd="0" parTransId="{637416EC-F784-436C-8105-ADF2D8D37820}" sibTransId="{C3EBA672-3EEE-4F54-B874-549C21EB16BD}"/>
    <dgm:cxn modelId="{FD0B6D63-17DA-44A9-9317-C5073FCBC343}" type="presOf" srcId="{92ECD793-587C-4EAB-9B17-A9402A27D9D9}" destId="{C540EEB8-265F-493B-A18F-C1ABC892ECF8}" srcOrd="0" destOrd="0" presId="urn:microsoft.com/office/officeart/2009/3/layout/RandomtoResultProcess"/>
    <dgm:cxn modelId="{5019A95A-1A7D-45BC-A791-A8D047579669}" type="presOf" srcId="{5D7837AC-BC7C-4AAE-A6BA-1B76BDF653B9}" destId="{16061188-0ADA-4CD0-B3C3-C62EFABCF859}" srcOrd="0" destOrd="0" presId="urn:microsoft.com/office/officeart/2009/3/layout/RandomtoResultProcess"/>
    <dgm:cxn modelId="{99E99684-6EC5-4CD5-9E5E-00EA3DD2A5FB}" srcId="{8551F160-CF39-4936-9EA0-DCBED9330582}" destId="{92ECD793-587C-4EAB-9B17-A9402A27D9D9}" srcOrd="0" destOrd="0" parTransId="{4A98E6CC-5D9A-4554-AEA1-22A9F4248678}" sibTransId="{B19B2BA8-721A-4C9B-9A1B-9BE9126DA372}"/>
    <dgm:cxn modelId="{46F1748D-F5EC-49CC-BECA-6D5ADB64466B}" type="presOf" srcId="{349A90E4-EB7B-43C8-AE34-EB5FA2ED89B5}" destId="{6E4F23D5-CA33-4E62-A4D3-294AE8A26904}" srcOrd="0" destOrd="0" presId="urn:microsoft.com/office/officeart/2009/3/layout/RandomtoResultProcess"/>
    <dgm:cxn modelId="{72DD4CB2-50A8-4A8E-8FFC-EC7CE2528ABA}" type="presOf" srcId="{8E5FE942-C45D-4C17-BA41-A6C1B7CD2E31}" destId="{7D50E471-9395-416B-81FF-0C84E900D2B2}" srcOrd="0" destOrd="0" presId="urn:microsoft.com/office/officeart/2009/3/layout/RandomtoResultProcess"/>
    <dgm:cxn modelId="{D43309B5-E494-4BA5-907E-A15E7DDCC0F0}" srcId="{5D7837AC-BC7C-4AAE-A6BA-1B76BDF653B9}" destId="{349A90E4-EB7B-43C8-AE34-EB5FA2ED89B5}" srcOrd="0" destOrd="0" parTransId="{737BD885-BC3A-442F-8F7F-2DC9ADE8958A}" sibTransId="{AE2DFA42-11E2-435F-8A24-22B83B25AE9A}"/>
    <dgm:cxn modelId="{27FE67EA-4974-488E-8F04-B43408B68F4C}" srcId="{5D7837AC-BC7C-4AAE-A6BA-1B76BDF653B9}" destId="{8551F160-CF39-4936-9EA0-DCBED9330582}" srcOrd="1" destOrd="0" parTransId="{4C59F75F-C783-46B8-9D17-D42C4B414E87}" sibTransId="{B253FD71-4D2E-4879-9645-A96869E0B726}"/>
    <dgm:cxn modelId="{AED41996-D005-4D30-89CB-577AD1C97A27}" type="presParOf" srcId="{16061188-0ADA-4CD0-B3C3-C62EFABCF859}" destId="{83013863-7C1E-4204-A3E8-B40FA9BC39B8}" srcOrd="0" destOrd="0" presId="urn:microsoft.com/office/officeart/2009/3/layout/RandomtoResultProcess"/>
    <dgm:cxn modelId="{0AD87422-96D3-4165-B368-74119B45F7C9}" type="presParOf" srcId="{83013863-7C1E-4204-A3E8-B40FA9BC39B8}" destId="{6E4F23D5-CA33-4E62-A4D3-294AE8A26904}" srcOrd="0" destOrd="0" presId="urn:microsoft.com/office/officeart/2009/3/layout/RandomtoResultProcess"/>
    <dgm:cxn modelId="{CE0D5D0C-C2AF-4EC9-B609-D4808B8D65C4}" type="presParOf" srcId="{83013863-7C1E-4204-A3E8-B40FA9BC39B8}" destId="{7D50E471-9395-416B-81FF-0C84E900D2B2}" srcOrd="1" destOrd="0" presId="urn:microsoft.com/office/officeart/2009/3/layout/RandomtoResultProcess"/>
    <dgm:cxn modelId="{C128FEDA-59A8-4A72-BD7B-346512195CDA}" type="presParOf" srcId="{83013863-7C1E-4204-A3E8-B40FA9BC39B8}" destId="{F7E5F59F-1C93-48B5-B97A-BFF082564008}" srcOrd="2" destOrd="0" presId="urn:microsoft.com/office/officeart/2009/3/layout/RandomtoResultProcess"/>
    <dgm:cxn modelId="{77747E4B-FA36-450D-8C40-75EA4055B858}" type="presParOf" srcId="{83013863-7C1E-4204-A3E8-B40FA9BC39B8}" destId="{836343C7-3110-419C-B4CC-D25D0422BAC9}" srcOrd="3" destOrd="0" presId="urn:microsoft.com/office/officeart/2009/3/layout/RandomtoResultProcess"/>
    <dgm:cxn modelId="{0CEAC652-363E-446D-9430-6DD8ECB593D4}" type="presParOf" srcId="{83013863-7C1E-4204-A3E8-B40FA9BC39B8}" destId="{6FA9A192-066E-41D2-84FD-A0A40584688D}" srcOrd="4" destOrd="0" presId="urn:microsoft.com/office/officeart/2009/3/layout/RandomtoResultProcess"/>
    <dgm:cxn modelId="{BDAD5450-A288-4468-965A-5A043AFDB567}" type="presParOf" srcId="{83013863-7C1E-4204-A3E8-B40FA9BC39B8}" destId="{C88A3524-3F5E-4D4C-9F78-31EF369332BC}" srcOrd="5" destOrd="0" presId="urn:microsoft.com/office/officeart/2009/3/layout/RandomtoResultProcess"/>
    <dgm:cxn modelId="{E595DC5C-8B61-4636-91B7-F39E0C7C8168}" type="presParOf" srcId="{83013863-7C1E-4204-A3E8-B40FA9BC39B8}" destId="{160F460B-EC8A-41B7-A37A-243746182CBA}" srcOrd="6" destOrd="0" presId="urn:microsoft.com/office/officeart/2009/3/layout/RandomtoResultProcess"/>
    <dgm:cxn modelId="{FF4E80F7-1EFC-434E-B078-344384976E90}" type="presParOf" srcId="{83013863-7C1E-4204-A3E8-B40FA9BC39B8}" destId="{0442BA5E-2EE9-42C2-A1B3-3378C105B5F1}" srcOrd="7" destOrd="0" presId="urn:microsoft.com/office/officeart/2009/3/layout/RandomtoResultProcess"/>
    <dgm:cxn modelId="{D57CE564-D61F-4E5B-A9D0-B65047D85669}" type="presParOf" srcId="{83013863-7C1E-4204-A3E8-B40FA9BC39B8}" destId="{6237AA45-E552-4911-999C-1746ACBA565D}" srcOrd="8" destOrd="0" presId="urn:microsoft.com/office/officeart/2009/3/layout/RandomtoResultProcess"/>
    <dgm:cxn modelId="{21FC294E-F57A-496F-80D5-DFD7F2A29DE3}" type="presParOf" srcId="{83013863-7C1E-4204-A3E8-B40FA9BC39B8}" destId="{B1C10464-FC50-497D-8D86-BE66941CF02F}" srcOrd="9" destOrd="0" presId="urn:microsoft.com/office/officeart/2009/3/layout/RandomtoResultProcess"/>
    <dgm:cxn modelId="{FA93F654-2FF0-49A7-B389-640DF3A84A64}" type="presParOf" srcId="{83013863-7C1E-4204-A3E8-B40FA9BC39B8}" destId="{96E334C0-E6C0-4F79-BE19-482A6BAA7229}" srcOrd="10" destOrd="0" presId="urn:microsoft.com/office/officeart/2009/3/layout/RandomtoResultProcess"/>
    <dgm:cxn modelId="{667B6987-00B3-4F53-A8A7-57559992451D}" type="presParOf" srcId="{83013863-7C1E-4204-A3E8-B40FA9BC39B8}" destId="{18F5CEC2-3068-410D-AF06-AB8ABC3F5439}" srcOrd="11" destOrd="0" presId="urn:microsoft.com/office/officeart/2009/3/layout/RandomtoResultProcess"/>
    <dgm:cxn modelId="{84A185AC-F698-4570-848B-1BAC41154D41}" type="presParOf" srcId="{83013863-7C1E-4204-A3E8-B40FA9BC39B8}" destId="{F02CE3B1-A294-4AE0-AF01-EFD8A0AA5A70}" srcOrd="12" destOrd="0" presId="urn:microsoft.com/office/officeart/2009/3/layout/RandomtoResultProcess"/>
    <dgm:cxn modelId="{577BDEF0-F951-46CE-BC19-F3649E152A44}" type="presParOf" srcId="{83013863-7C1E-4204-A3E8-B40FA9BC39B8}" destId="{5F80A63D-D8B8-4363-A3D2-AF0BC137397D}" srcOrd="13" destOrd="0" presId="urn:microsoft.com/office/officeart/2009/3/layout/RandomtoResultProcess"/>
    <dgm:cxn modelId="{A6D3F4CA-1CE3-4A21-92BF-ABEBB4EAE622}" type="presParOf" srcId="{83013863-7C1E-4204-A3E8-B40FA9BC39B8}" destId="{A71BABF3-B076-4AC8-A498-75B557EF2712}" srcOrd="14" destOrd="0" presId="urn:microsoft.com/office/officeart/2009/3/layout/RandomtoResultProcess"/>
    <dgm:cxn modelId="{56A5C4D6-EA44-4482-9873-EC2FBA9859D4}" type="presParOf" srcId="{83013863-7C1E-4204-A3E8-B40FA9BC39B8}" destId="{C2543918-1933-4E38-B007-2A0E311201C5}" srcOrd="15" destOrd="0" presId="urn:microsoft.com/office/officeart/2009/3/layout/RandomtoResultProcess"/>
    <dgm:cxn modelId="{B6256A39-7196-4409-A655-D1A214D45BDB}" type="presParOf" srcId="{83013863-7C1E-4204-A3E8-B40FA9BC39B8}" destId="{17899063-4495-4A6A-A725-F52B54CE882C}" srcOrd="16" destOrd="0" presId="urn:microsoft.com/office/officeart/2009/3/layout/RandomtoResultProcess"/>
    <dgm:cxn modelId="{A63D0B2E-FCDF-4A6F-8311-CDE1B30624D3}" type="presParOf" srcId="{83013863-7C1E-4204-A3E8-B40FA9BC39B8}" destId="{A9257104-3AE1-4994-92E5-D2931A10539D}" srcOrd="17" destOrd="0" presId="urn:microsoft.com/office/officeart/2009/3/layout/RandomtoResultProcess"/>
    <dgm:cxn modelId="{54570BED-A2D5-4200-A5E8-99C36CE60045}" type="presParOf" srcId="{83013863-7C1E-4204-A3E8-B40FA9BC39B8}" destId="{AB2C43C1-3A5C-404B-A593-442CAC24E923}" srcOrd="18" destOrd="0" presId="urn:microsoft.com/office/officeart/2009/3/layout/RandomtoResultProcess"/>
    <dgm:cxn modelId="{5B7D73EC-7CC9-442D-9197-72E6510D0B70}" type="presParOf" srcId="{83013863-7C1E-4204-A3E8-B40FA9BC39B8}" destId="{0390665D-352D-4BC1-B03D-CA46F901F7E2}" srcOrd="19" destOrd="0" presId="urn:microsoft.com/office/officeart/2009/3/layout/RandomtoResultProcess"/>
    <dgm:cxn modelId="{CB259219-C1A8-495B-9A64-C82578EDD093}" type="presParOf" srcId="{16061188-0ADA-4CD0-B3C3-C62EFABCF859}" destId="{DB63B35C-86A3-4C3D-8E15-A54158FC1079}" srcOrd="1" destOrd="0" presId="urn:microsoft.com/office/officeart/2009/3/layout/RandomtoResultProcess"/>
    <dgm:cxn modelId="{8AC4942B-DFFC-4A15-B978-188E46992185}" type="presParOf" srcId="{DB63B35C-86A3-4C3D-8E15-A54158FC1079}" destId="{3B3B311F-3155-4093-90C0-CBEE9CD3EF95}" srcOrd="0" destOrd="0" presId="urn:microsoft.com/office/officeart/2009/3/layout/RandomtoResultProcess"/>
    <dgm:cxn modelId="{67F32FBD-97FA-4DFD-B040-5798F52F4C4C}" type="presParOf" srcId="{DB63B35C-86A3-4C3D-8E15-A54158FC1079}" destId="{B2FBA60B-94D4-4629-9666-CD1625200D31}" srcOrd="1" destOrd="0" presId="urn:microsoft.com/office/officeart/2009/3/layout/RandomtoResultProcess"/>
    <dgm:cxn modelId="{07E5770E-486B-498E-B29A-9BAAEB7A19DF}" type="presParOf" srcId="{16061188-0ADA-4CD0-B3C3-C62EFABCF859}" destId="{12880134-74B4-4A0D-AB55-F302C85E76A6}" srcOrd="2" destOrd="0" presId="urn:microsoft.com/office/officeart/2009/3/layout/RandomtoResultProcess"/>
    <dgm:cxn modelId="{FD1560B9-C33C-4308-B29F-EB6C27E56849}" type="presParOf" srcId="{16061188-0ADA-4CD0-B3C3-C62EFABCF859}" destId="{9E06A702-19AF-487A-BFB2-3791BC76E2AA}" srcOrd="3" destOrd="0" presId="urn:microsoft.com/office/officeart/2009/3/layout/RandomtoResultProcess"/>
    <dgm:cxn modelId="{A657BAD8-5CB8-454F-BE9E-F55066350ACE}" type="presParOf" srcId="{9E06A702-19AF-487A-BFB2-3791BC76E2AA}" destId="{8594A6E5-C42D-4366-9CFC-6B00E8BE0CB6}" srcOrd="0" destOrd="0" presId="urn:microsoft.com/office/officeart/2009/3/layout/RandomtoResultProcess"/>
    <dgm:cxn modelId="{7EAB4B13-DB21-4F9A-811B-75B2B907AC08}" type="presParOf" srcId="{9E06A702-19AF-487A-BFB2-3791BC76E2AA}" destId="{AA1D1C52-190E-4C5A-938D-4670DE7BA64D}" srcOrd="1" destOrd="0" presId="urn:microsoft.com/office/officeart/2009/3/layout/RandomtoResultProcess"/>
    <dgm:cxn modelId="{B4E14EC1-8C72-4199-ABC1-25D669FDE79C}" type="presParOf" srcId="{16061188-0ADA-4CD0-B3C3-C62EFABCF859}" destId="{424DE5D2-1F10-4B76-9DE3-39AC64A7B78B}" srcOrd="4" destOrd="0" presId="urn:microsoft.com/office/officeart/2009/3/layout/RandomtoResultProcess"/>
    <dgm:cxn modelId="{45ED65F3-6737-4ED0-AFCF-D8EABC2BCCD7}" type="presParOf" srcId="{424DE5D2-1F10-4B76-9DE3-39AC64A7B78B}" destId="{BC96B7B9-6F95-47C3-87B6-0C9B157E964B}" srcOrd="0" destOrd="0" presId="urn:microsoft.com/office/officeart/2009/3/layout/RandomtoResultProcess"/>
    <dgm:cxn modelId="{7A9BF58B-8FF0-48F7-A418-1AEA44981794}" type="presParOf" srcId="{424DE5D2-1F10-4B76-9DE3-39AC64A7B78B}" destId="{C540EEB8-265F-493B-A18F-C1ABC892ECF8}" srcOrd="1" destOrd="0" presId="urn:microsoft.com/office/officeart/2009/3/layout/RandomtoResultProcess"/>
    <dgm:cxn modelId="{9F8EB9B0-E38B-4E7F-BAF5-71479AEDB5F8}" type="presParOf" srcId="{424DE5D2-1F10-4B76-9DE3-39AC64A7B78B}" destId="{F2745318-816E-42AF-BAD3-CF884189E96B}" srcOrd="2" destOrd="0" presId="urn:microsoft.com/office/officeart/2009/3/layout/RandomtoResult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F4BC-DD3B-4072-8E24-D8A554B93763}">
      <dsp:nvSpPr>
        <dsp:cNvPr id="0" name=""/>
        <dsp:cNvSpPr/>
      </dsp:nvSpPr>
      <dsp:spPr>
        <a:xfrm>
          <a:off x="0" y="1603"/>
          <a:ext cx="408622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690DB43-DF31-467B-B26C-7AA065885741}">
      <dsp:nvSpPr>
        <dsp:cNvPr id="0" name=""/>
        <dsp:cNvSpPr/>
      </dsp:nvSpPr>
      <dsp:spPr>
        <a:xfrm>
          <a:off x="0" y="1603"/>
          <a:ext cx="4086222" cy="109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Expecting Food </a:t>
          </a:r>
        </a:p>
      </dsp:txBody>
      <dsp:txXfrm>
        <a:off x="0" y="1603"/>
        <a:ext cx="4086222" cy="1093667"/>
      </dsp:txXfrm>
    </dsp:sp>
    <dsp:sp modelId="{1AD50571-61D5-4E6F-BDA6-9D250E5A698B}">
      <dsp:nvSpPr>
        <dsp:cNvPr id="0" name=""/>
        <dsp:cNvSpPr/>
      </dsp:nvSpPr>
      <dsp:spPr>
        <a:xfrm>
          <a:off x="0" y="1095271"/>
          <a:ext cx="408622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20144C6-19B9-4C50-A47E-0A492D3A1EE7}">
      <dsp:nvSpPr>
        <dsp:cNvPr id="0" name=""/>
        <dsp:cNvSpPr/>
      </dsp:nvSpPr>
      <dsp:spPr>
        <a:xfrm>
          <a:off x="0" y="1095271"/>
          <a:ext cx="4086222" cy="109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Expecting Lodging</a:t>
          </a:r>
        </a:p>
      </dsp:txBody>
      <dsp:txXfrm>
        <a:off x="0" y="1095271"/>
        <a:ext cx="4086222" cy="1093667"/>
      </dsp:txXfrm>
    </dsp:sp>
    <dsp:sp modelId="{A45AEBF5-7C18-445A-9A65-A4ABE1D38E45}">
      <dsp:nvSpPr>
        <dsp:cNvPr id="0" name=""/>
        <dsp:cNvSpPr/>
      </dsp:nvSpPr>
      <dsp:spPr>
        <a:xfrm>
          <a:off x="0" y="2188938"/>
          <a:ext cx="408622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598C55C-051E-4E40-AF93-25FC41028730}">
      <dsp:nvSpPr>
        <dsp:cNvPr id="0" name=""/>
        <dsp:cNvSpPr/>
      </dsp:nvSpPr>
      <dsp:spPr>
        <a:xfrm>
          <a:off x="0" y="2188938"/>
          <a:ext cx="4086222" cy="109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Poor Communications</a:t>
          </a:r>
        </a:p>
      </dsp:txBody>
      <dsp:txXfrm>
        <a:off x="0" y="2188938"/>
        <a:ext cx="4086222" cy="1093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D5F6B-2F34-4305-B631-05DCFFAC87CA}">
      <dsp:nvSpPr>
        <dsp:cNvPr id="0" name=""/>
        <dsp:cNvSpPr/>
      </dsp:nvSpPr>
      <dsp:spPr>
        <a:xfrm>
          <a:off x="0" y="1602"/>
          <a:ext cx="4075733" cy="0"/>
        </a:xfrm>
        <a:prstGeom prst="line">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w="9525" cap="flat" cmpd="sng" algn="ctr">
          <a:solidFill>
            <a:schemeClr val="dk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 modelId="{68DD0A20-316F-4BEC-B554-B101397360C2}">
      <dsp:nvSpPr>
        <dsp:cNvPr id="0" name=""/>
        <dsp:cNvSpPr/>
      </dsp:nvSpPr>
      <dsp:spPr>
        <a:xfrm>
          <a:off x="0" y="1602"/>
          <a:ext cx="4075733" cy="1092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Austere environment</a:t>
          </a:r>
        </a:p>
      </dsp:txBody>
      <dsp:txXfrm>
        <a:off x="0" y="1602"/>
        <a:ext cx="4075733" cy="1092928"/>
      </dsp:txXfrm>
    </dsp:sp>
    <dsp:sp modelId="{47F29DEA-9B22-4A6C-A8CD-5FD40B29ACCB}">
      <dsp:nvSpPr>
        <dsp:cNvPr id="0" name=""/>
        <dsp:cNvSpPr/>
      </dsp:nvSpPr>
      <dsp:spPr>
        <a:xfrm>
          <a:off x="0" y="1094530"/>
          <a:ext cx="4075733" cy="0"/>
        </a:xfrm>
        <a:prstGeom prst="line">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w="9525" cap="flat" cmpd="sng" algn="ctr">
          <a:solidFill>
            <a:schemeClr val="dk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 modelId="{5DB40A1F-B998-47E3-872C-6144FD88DF08}">
      <dsp:nvSpPr>
        <dsp:cNvPr id="0" name=""/>
        <dsp:cNvSpPr/>
      </dsp:nvSpPr>
      <dsp:spPr>
        <a:xfrm>
          <a:off x="0" y="1094530"/>
          <a:ext cx="4075733" cy="1092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Supply lines weak or not there</a:t>
          </a:r>
        </a:p>
      </dsp:txBody>
      <dsp:txXfrm>
        <a:off x="0" y="1094530"/>
        <a:ext cx="4075733" cy="1092928"/>
      </dsp:txXfrm>
    </dsp:sp>
    <dsp:sp modelId="{7D82A1C4-1D4B-4343-882D-480E0772AA5F}">
      <dsp:nvSpPr>
        <dsp:cNvPr id="0" name=""/>
        <dsp:cNvSpPr/>
      </dsp:nvSpPr>
      <dsp:spPr>
        <a:xfrm>
          <a:off x="0" y="2187459"/>
          <a:ext cx="4075733" cy="0"/>
        </a:xfrm>
        <a:prstGeom prst="line">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w="9525" cap="flat" cmpd="sng" algn="ctr">
          <a:solidFill>
            <a:schemeClr val="dk2">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 modelId="{43262577-31BA-4B7D-AFA6-70C4090DD190}">
      <dsp:nvSpPr>
        <dsp:cNvPr id="0" name=""/>
        <dsp:cNvSpPr/>
      </dsp:nvSpPr>
      <dsp:spPr>
        <a:xfrm>
          <a:off x="0" y="2187459"/>
          <a:ext cx="4075733" cy="1092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Loss of focus</a:t>
          </a:r>
        </a:p>
      </dsp:txBody>
      <dsp:txXfrm>
        <a:off x="0" y="2187459"/>
        <a:ext cx="4075733" cy="1092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F23D5-CA33-4E62-A4D3-294AE8A26904}">
      <dsp:nvSpPr>
        <dsp:cNvPr id="0" name=""/>
        <dsp:cNvSpPr/>
      </dsp:nvSpPr>
      <dsp:spPr>
        <a:xfrm>
          <a:off x="43326" y="720684"/>
          <a:ext cx="645785" cy="21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Who?</a:t>
          </a:r>
        </a:p>
      </dsp:txBody>
      <dsp:txXfrm>
        <a:off x="43326" y="720684"/>
        <a:ext cx="645785" cy="212815"/>
      </dsp:txXfrm>
    </dsp:sp>
    <dsp:sp modelId="{7D50E471-9395-416B-81FF-0C84E900D2B2}">
      <dsp:nvSpPr>
        <dsp:cNvPr id="0" name=""/>
        <dsp:cNvSpPr/>
      </dsp:nvSpPr>
      <dsp:spPr>
        <a:xfrm>
          <a:off x="43326" y="1169439"/>
          <a:ext cx="645785" cy="39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What?</a:t>
          </a:r>
        </a:p>
      </dsp:txBody>
      <dsp:txXfrm>
        <a:off x="43326" y="1169439"/>
        <a:ext cx="645785" cy="398712"/>
      </dsp:txXfrm>
    </dsp:sp>
    <dsp:sp modelId="{F7E5F59F-1C93-48B5-B97A-BFF082564008}">
      <dsp:nvSpPr>
        <dsp:cNvPr id="0" name=""/>
        <dsp:cNvSpPr/>
      </dsp:nvSpPr>
      <dsp:spPr>
        <a:xfrm>
          <a:off x="42592" y="655959"/>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43C7-3110-419C-B4CC-D25D0422BAC9}">
      <dsp:nvSpPr>
        <dsp:cNvPr id="0" name=""/>
        <dsp:cNvSpPr/>
      </dsp:nvSpPr>
      <dsp:spPr>
        <a:xfrm>
          <a:off x="78551" y="584042"/>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9A192-066E-41D2-84FD-A0A40584688D}">
      <dsp:nvSpPr>
        <dsp:cNvPr id="0" name=""/>
        <dsp:cNvSpPr/>
      </dsp:nvSpPr>
      <dsp:spPr>
        <a:xfrm>
          <a:off x="164851" y="598425"/>
          <a:ext cx="80723" cy="807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A3524-3F5E-4D4C-9F78-31EF369332BC}">
      <dsp:nvSpPr>
        <dsp:cNvPr id="0" name=""/>
        <dsp:cNvSpPr/>
      </dsp:nvSpPr>
      <dsp:spPr>
        <a:xfrm>
          <a:off x="236768" y="519316"/>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F460B-EC8A-41B7-A37A-243746182CBA}">
      <dsp:nvSpPr>
        <dsp:cNvPr id="0" name=""/>
        <dsp:cNvSpPr/>
      </dsp:nvSpPr>
      <dsp:spPr>
        <a:xfrm>
          <a:off x="330260" y="490550"/>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2BA5E-2EE9-42C2-A1B3-3378C105B5F1}">
      <dsp:nvSpPr>
        <dsp:cNvPr id="0" name=""/>
        <dsp:cNvSpPr/>
      </dsp:nvSpPr>
      <dsp:spPr>
        <a:xfrm>
          <a:off x="445327" y="540891"/>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7AA45-E552-4911-999C-1746ACBA565D}">
      <dsp:nvSpPr>
        <dsp:cNvPr id="0" name=""/>
        <dsp:cNvSpPr/>
      </dsp:nvSpPr>
      <dsp:spPr>
        <a:xfrm>
          <a:off x="517244" y="576850"/>
          <a:ext cx="80723" cy="807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10464-FC50-497D-8D86-BE66941CF02F}">
      <dsp:nvSpPr>
        <dsp:cNvPr id="0" name=""/>
        <dsp:cNvSpPr/>
      </dsp:nvSpPr>
      <dsp:spPr>
        <a:xfrm>
          <a:off x="617928" y="655959"/>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334C0-E6C0-4F79-BE19-482A6BAA7229}">
      <dsp:nvSpPr>
        <dsp:cNvPr id="0" name=""/>
        <dsp:cNvSpPr/>
      </dsp:nvSpPr>
      <dsp:spPr>
        <a:xfrm>
          <a:off x="661078" y="735067"/>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5CEC2-3068-410D-AF06-AB8ABC3F5439}">
      <dsp:nvSpPr>
        <dsp:cNvPr id="0" name=""/>
        <dsp:cNvSpPr/>
      </dsp:nvSpPr>
      <dsp:spPr>
        <a:xfrm>
          <a:off x="287110" y="584042"/>
          <a:ext cx="132092" cy="1320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E3B1-A294-4AE0-AF01-EFD8A0AA5A70}">
      <dsp:nvSpPr>
        <dsp:cNvPr id="0" name=""/>
        <dsp:cNvSpPr/>
      </dsp:nvSpPr>
      <dsp:spPr>
        <a:xfrm>
          <a:off x="6634" y="857326"/>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0A63D-D8B8-4363-A3D2-AF0BC137397D}">
      <dsp:nvSpPr>
        <dsp:cNvPr id="0" name=""/>
        <dsp:cNvSpPr/>
      </dsp:nvSpPr>
      <dsp:spPr>
        <a:xfrm>
          <a:off x="49784" y="922052"/>
          <a:ext cx="80723" cy="807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BABF3-B076-4AC8-A498-75B557EF2712}">
      <dsp:nvSpPr>
        <dsp:cNvPr id="0" name=""/>
        <dsp:cNvSpPr/>
      </dsp:nvSpPr>
      <dsp:spPr>
        <a:xfrm>
          <a:off x="157659" y="979585"/>
          <a:ext cx="117415" cy="11741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43918-1933-4E38-B007-2A0E311201C5}">
      <dsp:nvSpPr>
        <dsp:cNvPr id="0" name=""/>
        <dsp:cNvSpPr/>
      </dsp:nvSpPr>
      <dsp:spPr>
        <a:xfrm>
          <a:off x="308685" y="1073077"/>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99063-4495-4A6A-A725-F52B54CE882C}">
      <dsp:nvSpPr>
        <dsp:cNvPr id="0" name=""/>
        <dsp:cNvSpPr/>
      </dsp:nvSpPr>
      <dsp:spPr>
        <a:xfrm>
          <a:off x="337452" y="979585"/>
          <a:ext cx="80723" cy="807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57104-3AE1-4994-92E5-D2931A10539D}">
      <dsp:nvSpPr>
        <dsp:cNvPr id="0" name=""/>
        <dsp:cNvSpPr/>
      </dsp:nvSpPr>
      <dsp:spPr>
        <a:xfrm>
          <a:off x="409369" y="1080269"/>
          <a:ext cx="51369" cy="51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C43C1-3A5C-404B-A593-442CAC24E923}">
      <dsp:nvSpPr>
        <dsp:cNvPr id="0" name=""/>
        <dsp:cNvSpPr/>
      </dsp:nvSpPr>
      <dsp:spPr>
        <a:xfrm>
          <a:off x="474094" y="965202"/>
          <a:ext cx="117415" cy="11741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0665D-352D-4BC1-B03D-CA46F901F7E2}">
      <dsp:nvSpPr>
        <dsp:cNvPr id="0" name=""/>
        <dsp:cNvSpPr/>
      </dsp:nvSpPr>
      <dsp:spPr>
        <a:xfrm>
          <a:off x="632311" y="936435"/>
          <a:ext cx="80723" cy="807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B311F-3155-4093-90C0-CBEE9CD3EF95}">
      <dsp:nvSpPr>
        <dsp:cNvPr id="0" name=""/>
        <dsp:cNvSpPr/>
      </dsp:nvSpPr>
      <dsp:spPr>
        <a:xfrm>
          <a:off x="713035" y="598305"/>
          <a:ext cx="237072" cy="45259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94A6E5-C42D-4366-9CFC-6B00E8BE0CB6}">
      <dsp:nvSpPr>
        <dsp:cNvPr id="0" name=""/>
        <dsp:cNvSpPr/>
      </dsp:nvSpPr>
      <dsp:spPr>
        <a:xfrm>
          <a:off x="907003" y="598305"/>
          <a:ext cx="237072" cy="45259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96B7B9-6F95-47C3-87B6-0C9B157E964B}">
      <dsp:nvSpPr>
        <dsp:cNvPr id="0" name=""/>
        <dsp:cNvSpPr/>
      </dsp:nvSpPr>
      <dsp:spPr>
        <a:xfrm>
          <a:off x="1192567" y="566197"/>
          <a:ext cx="549576" cy="5495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Duh</a:t>
          </a:r>
        </a:p>
      </dsp:txBody>
      <dsp:txXfrm>
        <a:off x="1273051" y="646681"/>
        <a:ext cx="388608" cy="388608"/>
      </dsp:txXfrm>
    </dsp:sp>
    <dsp:sp modelId="{C540EEB8-265F-493B-A18F-C1ABC892ECF8}">
      <dsp:nvSpPr>
        <dsp:cNvPr id="0" name=""/>
        <dsp:cNvSpPr/>
      </dsp:nvSpPr>
      <dsp:spPr>
        <a:xfrm>
          <a:off x="1144075" y="1169439"/>
          <a:ext cx="646561" cy="39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When?</a:t>
          </a:r>
        </a:p>
      </dsp:txBody>
      <dsp:txXfrm>
        <a:off x="1144075" y="1169439"/>
        <a:ext cx="646561" cy="3987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12/14/2020</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12/14/2020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workers who go to do disaster work They are able to handle the stress disaster work imparts.  For some, it becomes a numbing “deer in the headlights” experience.  Katrina experience  with nurse assigned as the head nurse,  gave her orders and she  froze!  Still others were woefully unprepared for the austere environment. </a:t>
            </a:r>
            <a:r>
              <a:rPr lang="en-US" dirty="0" err="1"/>
              <a:t>Bivowaced</a:t>
            </a:r>
            <a:r>
              <a:rPr lang="en-US" dirty="0"/>
              <a:t> in an abandoned skating rink for an event of over 1 million visitors – operation sail in Boston. They heard Boston, not disaster!</a:t>
            </a:r>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medical conditions do not fair so well in certain conditions.  Some conditions require more than just a healthy being, but one who can don PPE without detriment.  Some exposures at the site will require pre deployment prophylaxis – such as hepatitis A and B vaccine, flu shots and tetanus.  Recent surgeries that still have post surgical follow ups scheduled are a reason not to deploy on this particular mission.  Medications that require refrigeration or medical devices that require power may not be able to be used on certain deployments due to the damage to the infrastructures power.</a:t>
            </a:r>
          </a:p>
        </p:txBody>
      </p:sp>
      <p:sp>
        <p:nvSpPr>
          <p:cNvPr id="4" name="Slide Number Placeholder 3"/>
          <p:cNvSpPr>
            <a:spLocks noGrp="1"/>
          </p:cNvSpPr>
          <p:nvPr>
            <p:ph type="sldNum" sz="quarter" idx="5"/>
          </p:nvPr>
        </p:nvSpPr>
        <p:spPr/>
        <p:txBody>
          <a:bodyPr/>
          <a:lstStyle/>
          <a:p>
            <a:fld id="{A3D39BA2-F127-4DB1-B8FD-D5A70CC3E01B}" type="slidenum">
              <a:rPr lang="en-US" smtClean="0"/>
              <a:t>13</a:t>
            </a:fld>
            <a:endParaRPr lang="en-US" dirty="0"/>
          </a:p>
        </p:txBody>
      </p:sp>
    </p:spTree>
    <p:extLst>
      <p:ext uri="{BB962C8B-B14F-4D97-AF65-F5344CB8AC3E}">
        <p14:creationId xmlns:p14="http://schemas.microsoft.com/office/powerpoint/2010/main" val="249025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to handle violence at the disaster site can be done through several  avenues.  Cognitive rehearsal, information gathering of the area and current conditions, getting real time sit reps, talking to veterans, reviewing protocols, self assessments of skill sets, etc. NIOSH has identified 4 typologies of violence (stranger, customer, staff, relative) add a 5</a:t>
            </a:r>
            <a:r>
              <a:rPr lang="en-US" baseline="30000" dirty="0"/>
              <a:t>th</a:t>
            </a:r>
            <a:r>
              <a:rPr lang="en-US" dirty="0"/>
              <a:t> – self inflicted violence - suicide</a:t>
            </a:r>
          </a:p>
        </p:txBody>
      </p:sp>
      <p:sp>
        <p:nvSpPr>
          <p:cNvPr id="4" name="Slide Number Placeholder 3"/>
          <p:cNvSpPr>
            <a:spLocks noGrp="1"/>
          </p:cNvSpPr>
          <p:nvPr>
            <p:ph type="sldNum" sz="quarter" idx="5"/>
          </p:nvPr>
        </p:nvSpPr>
        <p:spPr/>
        <p:txBody>
          <a:bodyPr/>
          <a:lstStyle/>
          <a:p>
            <a:fld id="{A3D39BA2-F127-4DB1-B8FD-D5A70CC3E01B}" type="slidenum">
              <a:rPr lang="en-US" smtClean="0"/>
              <a:t>14</a:t>
            </a:fld>
            <a:endParaRPr lang="en-US" dirty="0"/>
          </a:p>
        </p:txBody>
      </p:sp>
    </p:spTree>
    <p:extLst>
      <p:ext uri="{BB962C8B-B14F-4D97-AF65-F5344CB8AC3E}">
        <p14:creationId xmlns:p14="http://schemas.microsoft.com/office/powerpoint/2010/main" val="194745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take it and you planned on buying one there, the bad news is that Walmart is closed!  If you take it and you don’t need it, the bad news is you took up space for something you could use!  If you need it and you take it but you can’t use it why did you bring it in the first place!  (electric can opener!)</a:t>
            </a:r>
          </a:p>
        </p:txBody>
      </p:sp>
      <p:sp>
        <p:nvSpPr>
          <p:cNvPr id="4" name="Slide Number Placeholder 3"/>
          <p:cNvSpPr>
            <a:spLocks noGrp="1"/>
          </p:cNvSpPr>
          <p:nvPr>
            <p:ph type="sldNum" sz="quarter" idx="5"/>
          </p:nvPr>
        </p:nvSpPr>
        <p:spPr/>
        <p:txBody>
          <a:bodyPr/>
          <a:lstStyle/>
          <a:p>
            <a:fld id="{A3D39BA2-F127-4DB1-B8FD-D5A70CC3E01B}" type="slidenum">
              <a:rPr lang="en-US" smtClean="0"/>
              <a:t>15</a:t>
            </a:fld>
            <a:endParaRPr lang="en-US" dirty="0"/>
          </a:p>
        </p:txBody>
      </p:sp>
    </p:spTree>
    <p:extLst>
      <p:ext uri="{BB962C8B-B14F-4D97-AF65-F5344CB8AC3E}">
        <p14:creationId xmlns:p14="http://schemas.microsoft.com/office/powerpoint/2010/main" val="227592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Sense of calm comes with preparedness and readiness</a:t>
            </a:r>
          </a:p>
        </p:txBody>
      </p:sp>
      <p:sp>
        <p:nvSpPr>
          <p:cNvPr id="4" name="Slide Number Placeholder 3"/>
          <p:cNvSpPr>
            <a:spLocks noGrp="1"/>
          </p:cNvSpPr>
          <p:nvPr>
            <p:ph type="sldNum" sz="quarter" idx="5"/>
          </p:nvPr>
        </p:nvSpPr>
        <p:spPr/>
        <p:txBody>
          <a:bodyPr/>
          <a:lstStyle/>
          <a:p>
            <a:fld id="{A3D39BA2-F127-4DB1-B8FD-D5A70CC3E01B}" type="slidenum">
              <a:rPr lang="en-US" smtClean="0"/>
              <a:t>16</a:t>
            </a:fld>
            <a:endParaRPr lang="en-US" dirty="0"/>
          </a:p>
        </p:txBody>
      </p:sp>
    </p:spTree>
    <p:extLst>
      <p:ext uri="{BB962C8B-B14F-4D97-AF65-F5344CB8AC3E}">
        <p14:creationId xmlns:p14="http://schemas.microsoft.com/office/powerpoint/2010/main" val="4871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17</a:t>
            </a:fld>
            <a:endParaRPr lang="en-US" dirty="0"/>
          </a:p>
        </p:txBody>
      </p:sp>
    </p:spTree>
    <p:extLst>
      <p:ext uri="{BB962C8B-B14F-4D97-AF65-F5344CB8AC3E}">
        <p14:creationId xmlns:p14="http://schemas.microsoft.com/office/powerpoint/2010/main" val="216492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 Rep can be obtained from the requesting agency or organization you will interface with at the site.  Or it can be obtained from the FEMA website http://www.disastercenter.com/FEMA%20Daily%20Situation%20Report%20Archive%202020.html</a:t>
            </a:r>
          </a:p>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18</a:t>
            </a:fld>
            <a:endParaRPr lang="en-US" dirty="0"/>
          </a:p>
        </p:txBody>
      </p:sp>
    </p:spTree>
    <p:extLst>
      <p:ext uri="{BB962C8B-B14F-4D97-AF65-F5344CB8AC3E}">
        <p14:creationId xmlns:p14="http://schemas.microsoft.com/office/powerpoint/2010/main" val="2768461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fit into the response picture, the question is where and how! ICS has the answer. Common terminology, span of control, chain of command.</a:t>
            </a:r>
          </a:p>
        </p:txBody>
      </p:sp>
      <p:sp>
        <p:nvSpPr>
          <p:cNvPr id="4" name="Slide Number Placeholder 3"/>
          <p:cNvSpPr>
            <a:spLocks noGrp="1"/>
          </p:cNvSpPr>
          <p:nvPr>
            <p:ph type="sldNum" sz="quarter" idx="5"/>
          </p:nvPr>
        </p:nvSpPr>
        <p:spPr/>
        <p:txBody>
          <a:bodyPr/>
          <a:lstStyle/>
          <a:p>
            <a:fld id="{A3D39BA2-F127-4DB1-B8FD-D5A70CC3E01B}" type="slidenum">
              <a:rPr lang="en-US" smtClean="0"/>
              <a:t>20</a:t>
            </a:fld>
            <a:endParaRPr lang="en-US" dirty="0"/>
          </a:p>
        </p:txBody>
      </p:sp>
    </p:spTree>
    <p:extLst>
      <p:ext uri="{BB962C8B-B14F-4D97-AF65-F5344CB8AC3E}">
        <p14:creationId xmlns:p14="http://schemas.microsoft.com/office/powerpoint/2010/main" val="292666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some of these forms.  They give you an organized approach to the tasks at hand.</a:t>
            </a:r>
          </a:p>
        </p:txBody>
      </p:sp>
      <p:sp>
        <p:nvSpPr>
          <p:cNvPr id="4" name="Slide Number Placeholder 3"/>
          <p:cNvSpPr>
            <a:spLocks noGrp="1"/>
          </p:cNvSpPr>
          <p:nvPr>
            <p:ph type="sldNum" sz="quarter" idx="5"/>
          </p:nvPr>
        </p:nvSpPr>
        <p:spPr/>
        <p:txBody>
          <a:bodyPr/>
          <a:lstStyle/>
          <a:p>
            <a:fld id="{A3D39BA2-F127-4DB1-B8FD-D5A70CC3E01B}" type="slidenum">
              <a:rPr lang="en-US" smtClean="0"/>
              <a:t>21</a:t>
            </a:fld>
            <a:endParaRPr lang="en-US" dirty="0"/>
          </a:p>
        </p:txBody>
      </p:sp>
    </p:spTree>
    <p:extLst>
      <p:ext uri="{BB962C8B-B14F-4D97-AF65-F5344CB8AC3E}">
        <p14:creationId xmlns:p14="http://schemas.microsoft.com/office/powerpoint/2010/main" val="2494794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on scene and you are past the  “What did I get myself into!” thanks to the work you did before the work you are about to do!</a:t>
            </a:r>
          </a:p>
        </p:txBody>
      </p:sp>
      <p:sp>
        <p:nvSpPr>
          <p:cNvPr id="4" name="Slide Number Placeholder 3"/>
          <p:cNvSpPr>
            <a:spLocks noGrp="1"/>
          </p:cNvSpPr>
          <p:nvPr>
            <p:ph type="sldNum" sz="quarter" idx="5"/>
          </p:nvPr>
        </p:nvSpPr>
        <p:spPr/>
        <p:txBody>
          <a:bodyPr/>
          <a:lstStyle/>
          <a:p>
            <a:fld id="{A3D39BA2-F127-4DB1-B8FD-D5A70CC3E01B}" type="slidenum">
              <a:rPr lang="en-US" smtClean="0"/>
              <a:t>22</a:t>
            </a:fld>
            <a:endParaRPr lang="en-US" dirty="0"/>
          </a:p>
        </p:txBody>
      </p:sp>
    </p:spTree>
    <p:extLst>
      <p:ext uri="{BB962C8B-B14F-4D97-AF65-F5344CB8AC3E}">
        <p14:creationId xmlns:p14="http://schemas.microsoft.com/office/powerpoint/2010/main" val="257382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the work you did, the organization provided through ICS the task of relieving the out going team is made smoother.</a:t>
            </a:r>
          </a:p>
        </p:txBody>
      </p:sp>
      <p:sp>
        <p:nvSpPr>
          <p:cNvPr id="4" name="Slide Number Placeholder 3"/>
          <p:cNvSpPr>
            <a:spLocks noGrp="1"/>
          </p:cNvSpPr>
          <p:nvPr>
            <p:ph type="sldNum" sz="quarter" idx="5"/>
          </p:nvPr>
        </p:nvSpPr>
        <p:spPr/>
        <p:txBody>
          <a:bodyPr/>
          <a:lstStyle/>
          <a:p>
            <a:fld id="{A3D39BA2-F127-4DB1-B8FD-D5A70CC3E01B}" type="slidenum">
              <a:rPr lang="en-US" smtClean="0"/>
              <a:t>23</a:t>
            </a:fld>
            <a:endParaRPr lang="en-US" dirty="0"/>
          </a:p>
        </p:txBody>
      </p:sp>
    </p:spTree>
    <p:extLst>
      <p:ext uri="{BB962C8B-B14F-4D97-AF65-F5344CB8AC3E}">
        <p14:creationId xmlns:p14="http://schemas.microsoft.com/office/powerpoint/2010/main" val="1092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is not necessarily the defining parameter. In a rural setting a gas main break that causes a series of explosions in a three sq mile area could overwhelm the fire police and EMS.  Response from outside the region would be required. </a:t>
            </a:r>
          </a:p>
        </p:txBody>
      </p:sp>
      <p:sp>
        <p:nvSpPr>
          <p:cNvPr id="4" name="Slide Number Placeholder 3"/>
          <p:cNvSpPr>
            <a:spLocks noGrp="1"/>
          </p:cNvSpPr>
          <p:nvPr>
            <p:ph type="sldNum" sz="quarter" idx="5"/>
          </p:nvPr>
        </p:nvSpPr>
        <p:spPr/>
        <p:txBody>
          <a:bodyPr/>
          <a:lstStyle/>
          <a:p>
            <a:fld id="{A3D39BA2-F127-4DB1-B8FD-D5A70CC3E01B}" type="slidenum">
              <a:rPr lang="en-US" smtClean="0"/>
              <a:t>4</a:t>
            </a:fld>
            <a:endParaRPr lang="en-US" dirty="0"/>
          </a:p>
        </p:txBody>
      </p:sp>
    </p:spTree>
    <p:extLst>
      <p:ext uri="{BB962C8B-B14F-4D97-AF65-F5344CB8AC3E}">
        <p14:creationId xmlns:p14="http://schemas.microsoft.com/office/powerpoint/2010/main" val="73338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all is not what it seems, particularly if you don’t heed the pitfalls common in disaster work</a:t>
            </a:r>
          </a:p>
        </p:txBody>
      </p:sp>
      <p:sp>
        <p:nvSpPr>
          <p:cNvPr id="4" name="Slide Number Placeholder 3"/>
          <p:cNvSpPr>
            <a:spLocks noGrp="1"/>
          </p:cNvSpPr>
          <p:nvPr>
            <p:ph type="sldNum" sz="quarter" idx="5"/>
          </p:nvPr>
        </p:nvSpPr>
        <p:spPr/>
        <p:txBody>
          <a:bodyPr/>
          <a:lstStyle/>
          <a:p>
            <a:fld id="{A3D39BA2-F127-4DB1-B8FD-D5A70CC3E01B}" type="slidenum">
              <a:rPr lang="en-US" smtClean="0"/>
              <a:t>25</a:t>
            </a:fld>
            <a:endParaRPr lang="en-US" dirty="0"/>
          </a:p>
        </p:txBody>
      </p:sp>
    </p:spTree>
    <p:extLst>
      <p:ext uri="{BB962C8B-B14F-4D97-AF65-F5344CB8AC3E}">
        <p14:creationId xmlns:p14="http://schemas.microsoft.com/office/powerpoint/2010/main" val="223296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ago I was involved in screening of workers being sent to Puerto Rico for relief work.  After talking to some of these “</a:t>
            </a:r>
            <a:r>
              <a:rPr lang="en-US" dirty="0" err="1"/>
              <a:t>Voluntassigned</a:t>
            </a:r>
            <a:r>
              <a:rPr lang="en-US" dirty="0"/>
              <a:t>” it became apparent that their perception of what they were getting into was almost diametrically opposed to what the situation was in reality.</a:t>
            </a:r>
          </a:p>
        </p:txBody>
      </p:sp>
      <p:sp>
        <p:nvSpPr>
          <p:cNvPr id="4" name="Slide Number Placeholder 3"/>
          <p:cNvSpPr>
            <a:spLocks noGrp="1"/>
          </p:cNvSpPr>
          <p:nvPr>
            <p:ph type="sldNum" sz="quarter" idx="5"/>
          </p:nvPr>
        </p:nvSpPr>
        <p:spPr/>
        <p:txBody>
          <a:bodyPr/>
          <a:lstStyle/>
          <a:p>
            <a:fld id="{A3D39BA2-F127-4DB1-B8FD-D5A70CC3E01B}" type="slidenum">
              <a:rPr lang="en-US" smtClean="0"/>
              <a:t>26</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27</a:t>
            </a:fld>
            <a:endParaRPr lang="en-US" dirty="0"/>
          </a:p>
        </p:txBody>
      </p:sp>
    </p:spTree>
    <p:extLst>
      <p:ext uri="{BB962C8B-B14F-4D97-AF65-F5344CB8AC3E}">
        <p14:creationId xmlns:p14="http://schemas.microsoft.com/office/powerpoint/2010/main" val="320561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workers expected is that they would be put up in a hotel while working down there.  No chance staying here!</a:t>
            </a:r>
          </a:p>
        </p:txBody>
      </p:sp>
      <p:sp>
        <p:nvSpPr>
          <p:cNvPr id="4" name="Slide Number Placeholder 3"/>
          <p:cNvSpPr>
            <a:spLocks noGrp="1"/>
          </p:cNvSpPr>
          <p:nvPr>
            <p:ph type="sldNum" sz="quarter" idx="5"/>
          </p:nvPr>
        </p:nvSpPr>
        <p:spPr/>
        <p:txBody>
          <a:bodyPr/>
          <a:lstStyle/>
          <a:p>
            <a:fld id="{A3D39BA2-F127-4DB1-B8FD-D5A70CC3E01B}" type="slidenum">
              <a:rPr lang="en-US" smtClean="0"/>
              <a:t>28</a:t>
            </a:fld>
            <a:endParaRPr lang="en-US" dirty="0"/>
          </a:p>
        </p:txBody>
      </p:sp>
    </p:spTree>
    <p:extLst>
      <p:ext uri="{BB962C8B-B14F-4D97-AF65-F5344CB8AC3E}">
        <p14:creationId xmlns:p14="http://schemas.microsoft.com/office/powerpoint/2010/main" val="378989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austere environment has a way of shaping our thought process.  It can change a “can do attitude” into a hopeless and helpless obstacle, causing a lack of focus and increased anxiety and stress.  A sense of dread and Awfulness overtakes an otherwise positive attitude and puts the worker at risk for all sorts of negative outcomes.  One of the most insidious of all pitfalls is that of a scarcity mentality.  HOW DO WE AVOID IT?</a:t>
            </a:r>
          </a:p>
        </p:txBody>
      </p:sp>
      <p:sp>
        <p:nvSpPr>
          <p:cNvPr id="4" name="Slide Number Placeholder 3"/>
          <p:cNvSpPr>
            <a:spLocks noGrp="1"/>
          </p:cNvSpPr>
          <p:nvPr>
            <p:ph type="sldNum" sz="quarter" idx="5"/>
          </p:nvPr>
        </p:nvSpPr>
        <p:spPr/>
        <p:txBody>
          <a:bodyPr/>
          <a:lstStyle/>
          <a:p>
            <a:fld id="{A3D39BA2-F127-4DB1-B8FD-D5A70CC3E01B}" type="slidenum">
              <a:rPr lang="en-US" smtClean="0"/>
              <a:t>29</a:t>
            </a:fld>
            <a:endParaRPr lang="en-US" dirty="0"/>
          </a:p>
        </p:txBody>
      </p:sp>
    </p:spTree>
    <p:extLst>
      <p:ext uri="{BB962C8B-B14F-4D97-AF65-F5344CB8AC3E}">
        <p14:creationId xmlns:p14="http://schemas.microsoft.com/office/powerpoint/2010/main" val="3340801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preparedness comes the ability to pull ourselves out of the dread and awfulness. But these skills must be learned and internalized before the disaster work assignment.  Cognitive rehearsal employees the technique of visualization, solving for “what if” scenarios and rehearsing </a:t>
            </a:r>
            <a:r>
              <a:rPr lang="en-US" dirty="0" err="1"/>
              <a:t>psyco</a:t>
            </a:r>
            <a:r>
              <a:rPr lang="en-US" dirty="0"/>
              <a:t> motor skills you may need to use in a  given situation.   (ever see a diver practice the complexity of a dive before getting on the diving board?)</a:t>
            </a:r>
          </a:p>
        </p:txBody>
      </p:sp>
      <p:sp>
        <p:nvSpPr>
          <p:cNvPr id="4" name="Slide Number Placeholder 3"/>
          <p:cNvSpPr>
            <a:spLocks noGrp="1"/>
          </p:cNvSpPr>
          <p:nvPr>
            <p:ph type="sldNum" sz="quarter" idx="5"/>
          </p:nvPr>
        </p:nvSpPr>
        <p:spPr/>
        <p:txBody>
          <a:bodyPr/>
          <a:lstStyle/>
          <a:p>
            <a:fld id="{A3D39BA2-F127-4DB1-B8FD-D5A70CC3E01B}" type="slidenum">
              <a:rPr lang="en-US" smtClean="0"/>
              <a:t>30</a:t>
            </a:fld>
            <a:endParaRPr lang="en-US" dirty="0"/>
          </a:p>
        </p:txBody>
      </p:sp>
    </p:spTree>
    <p:extLst>
      <p:ext uri="{BB962C8B-B14F-4D97-AF65-F5344CB8AC3E}">
        <p14:creationId xmlns:p14="http://schemas.microsoft.com/office/powerpoint/2010/main" val="196903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PTSD</a:t>
            </a:r>
          </a:p>
        </p:txBody>
      </p:sp>
      <p:sp>
        <p:nvSpPr>
          <p:cNvPr id="4" name="Slide Number Placeholder 3"/>
          <p:cNvSpPr>
            <a:spLocks noGrp="1"/>
          </p:cNvSpPr>
          <p:nvPr>
            <p:ph type="sldNum" sz="quarter" idx="5"/>
          </p:nvPr>
        </p:nvSpPr>
        <p:spPr/>
        <p:txBody>
          <a:bodyPr/>
          <a:lstStyle/>
          <a:p>
            <a:fld id="{A3D39BA2-F127-4DB1-B8FD-D5A70CC3E01B}" type="slidenum">
              <a:rPr lang="en-US" smtClean="0"/>
              <a:t>31</a:t>
            </a:fld>
            <a:endParaRPr lang="en-US" dirty="0"/>
          </a:p>
        </p:txBody>
      </p:sp>
    </p:spTree>
    <p:extLst>
      <p:ext uri="{BB962C8B-B14F-4D97-AF65-F5344CB8AC3E}">
        <p14:creationId xmlns:p14="http://schemas.microsoft.com/office/powerpoint/2010/main" val="1974497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of the techniques that will be helpful</a:t>
            </a:r>
          </a:p>
        </p:txBody>
      </p:sp>
      <p:sp>
        <p:nvSpPr>
          <p:cNvPr id="4" name="Slide Number Placeholder 3"/>
          <p:cNvSpPr>
            <a:spLocks noGrp="1"/>
          </p:cNvSpPr>
          <p:nvPr>
            <p:ph type="sldNum" sz="quarter" idx="10"/>
          </p:nvPr>
        </p:nvSpPr>
        <p:spPr/>
        <p:txBody>
          <a:bodyPr/>
          <a:lstStyle/>
          <a:p>
            <a:fld id="{DDC8F32B-1B44-C343-9521-2F912ABE471B}" type="slidenum">
              <a:rPr lang="en-US" smtClean="0"/>
              <a:pPr/>
              <a:t>32</a:t>
            </a:fld>
            <a:endParaRPr lang="en-US"/>
          </a:p>
        </p:txBody>
      </p:sp>
    </p:spTree>
    <p:extLst>
      <p:ext uri="{BB962C8B-B14F-4D97-AF65-F5344CB8AC3E}">
        <p14:creationId xmlns:p14="http://schemas.microsoft.com/office/powerpoint/2010/main" val="115119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Your Mind In The Game!</a:t>
            </a:r>
          </a:p>
        </p:txBody>
      </p:sp>
      <p:sp>
        <p:nvSpPr>
          <p:cNvPr id="4" name="Slide Number Placeholder 3"/>
          <p:cNvSpPr>
            <a:spLocks noGrp="1"/>
          </p:cNvSpPr>
          <p:nvPr>
            <p:ph type="sldNum" sz="quarter" idx="10"/>
          </p:nvPr>
        </p:nvSpPr>
        <p:spPr/>
        <p:txBody>
          <a:bodyPr/>
          <a:lstStyle/>
          <a:p>
            <a:fld id="{DDC8F32B-1B44-C343-9521-2F912ABE471B}" type="slidenum">
              <a:rPr lang="en-US" smtClean="0"/>
              <a:pPr/>
              <a:t>33</a:t>
            </a:fld>
            <a:endParaRPr lang="en-US"/>
          </a:p>
        </p:txBody>
      </p:sp>
    </p:spTree>
    <p:extLst>
      <p:ext uri="{BB962C8B-B14F-4D97-AF65-F5344CB8AC3E}">
        <p14:creationId xmlns:p14="http://schemas.microsoft.com/office/powerpoint/2010/main" val="46298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admirable qualities do not necessarily mean that the person who posses them is prepared to handle the tasks and stressors of disaster work. But if you were to interview these workers, you might find that they offer these qualities as their qualifications.  I submit that our screening for volunteers to do the disaster work look more closely at the emotional, mental and physical stability and stamina once we have been satisfied that these workers have the qualities of a dedicated worker.</a:t>
            </a:r>
          </a:p>
        </p:txBody>
      </p:sp>
      <p:sp>
        <p:nvSpPr>
          <p:cNvPr id="4" name="Slide Number Placeholder 3"/>
          <p:cNvSpPr>
            <a:spLocks noGrp="1"/>
          </p:cNvSpPr>
          <p:nvPr>
            <p:ph type="sldNum" sz="quarter" idx="5"/>
          </p:nvPr>
        </p:nvSpPr>
        <p:spPr/>
        <p:txBody>
          <a:bodyPr/>
          <a:lstStyle/>
          <a:p>
            <a:fld id="{A3D39BA2-F127-4DB1-B8FD-D5A70CC3E01B}" type="slidenum">
              <a:rPr lang="en-US" smtClean="0"/>
              <a:t>6</a:t>
            </a:fld>
            <a:endParaRPr lang="en-US" dirty="0"/>
          </a:p>
        </p:txBody>
      </p:sp>
    </p:spTree>
    <p:extLst>
      <p:ext uri="{BB962C8B-B14F-4D97-AF65-F5344CB8AC3E}">
        <p14:creationId xmlns:p14="http://schemas.microsoft.com/office/powerpoint/2010/main" val="235520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without an adequate screening and training program, workers will get sent home.  But before they are sent home, they consume resources meant for the disaster and it’s victims, distract from the mission and damage the credibility of the organization they represent. The NDMS system learned the lesson the hard way, most notably in the response to the Haiti hurricane Matthew disaster.  Members of teams sent for relief work had to be airlifted back to the states for medical care.</a:t>
            </a:r>
          </a:p>
        </p:txBody>
      </p:sp>
      <p:sp>
        <p:nvSpPr>
          <p:cNvPr id="4" name="Slide Number Placeholder 3"/>
          <p:cNvSpPr>
            <a:spLocks noGrp="1"/>
          </p:cNvSpPr>
          <p:nvPr>
            <p:ph type="sldNum" sz="quarter" idx="5"/>
          </p:nvPr>
        </p:nvSpPr>
        <p:spPr/>
        <p:txBody>
          <a:bodyPr/>
          <a:lstStyle/>
          <a:p>
            <a:fld id="{A3D39BA2-F127-4DB1-B8FD-D5A70CC3E01B}" type="slidenum">
              <a:rPr lang="en-US" smtClean="0"/>
              <a:t>7</a:t>
            </a:fld>
            <a:endParaRPr lang="en-US" dirty="0"/>
          </a:p>
        </p:txBody>
      </p:sp>
    </p:spTree>
    <p:extLst>
      <p:ext uri="{BB962C8B-B14F-4D97-AF65-F5344CB8AC3E}">
        <p14:creationId xmlns:p14="http://schemas.microsoft.com/office/powerpoint/2010/main" val="407880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disaster response is more than good intentions and self interest. Let’s look further into the dynamics of a response. </a:t>
            </a:r>
          </a:p>
        </p:txBody>
      </p:sp>
      <p:sp>
        <p:nvSpPr>
          <p:cNvPr id="4" name="Slide Number Placeholder 3"/>
          <p:cNvSpPr>
            <a:spLocks noGrp="1"/>
          </p:cNvSpPr>
          <p:nvPr>
            <p:ph type="sldNum" sz="quarter" idx="5"/>
          </p:nvPr>
        </p:nvSpPr>
        <p:spPr/>
        <p:txBody>
          <a:bodyPr/>
          <a:lstStyle/>
          <a:p>
            <a:fld id="{A3D39BA2-F127-4DB1-B8FD-D5A70CC3E01B}" type="slidenum">
              <a:rPr lang="en-US" smtClean="0"/>
              <a:t>8</a:t>
            </a:fld>
            <a:endParaRPr lang="en-US" dirty="0"/>
          </a:p>
        </p:txBody>
      </p:sp>
    </p:spTree>
    <p:extLst>
      <p:ext uri="{BB962C8B-B14F-4D97-AF65-F5344CB8AC3E}">
        <p14:creationId xmlns:p14="http://schemas.microsoft.com/office/powerpoint/2010/main" val="207133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prepared, your first reaction to seeing your work area is not” Let’s get to work…. But What did I get myself into!.  At the site is the wrong time to ask that question, which should have been asked prior to leaving home base.</a:t>
            </a:r>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dirty="0"/>
          </a:p>
        </p:txBody>
      </p:sp>
    </p:spTree>
    <p:extLst>
      <p:ext uri="{BB962C8B-B14F-4D97-AF65-F5344CB8AC3E}">
        <p14:creationId xmlns:p14="http://schemas.microsoft.com/office/powerpoint/2010/main" val="206123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you do not have to ask that question (what did I get myself into)  you need to get a realistic take on what it is you are going to face.  Plan Prepare Ready Go</a:t>
            </a:r>
          </a:p>
        </p:txBody>
      </p:sp>
      <p:sp>
        <p:nvSpPr>
          <p:cNvPr id="4" name="Slide Number Placeholder 3"/>
          <p:cNvSpPr>
            <a:spLocks noGrp="1"/>
          </p:cNvSpPr>
          <p:nvPr>
            <p:ph type="sldNum" sz="quarter" idx="5"/>
          </p:nvPr>
        </p:nvSpPr>
        <p:spPr/>
        <p:txBody>
          <a:bodyPr/>
          <a:lstStyle/>
          <a:p>
            <a:fld id="{A3D39BA2-F127-4DB1-B8FD-D5A70CC3E01B}" type="slidenum">
              <a:rPr lang="en-US" smtClean="0"/>
              <a:t>10</a:t>
            </a:fld>
            <a:endParaRPr lang="en-US" dirty="0"/>
          </a:p>
        </p:txBody>
      </p:sp>
    </p:spTree>
    <p:extLst>
      <p:ext uri="{BB962C8B-B14F-4D97-AF65-F5344CB8AC3E}">
        <p14:creationId xmlns:p14="http://schemas.microsoft.com/office/powerpoint/2010/main" val="206481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disaster where there is an austere environment, you are reminded of the Maslow’s Hierarchy of Needs: </a:t>
            </a:r>
            <a:r>
              <a:rPr lang="en-US" b="0" i="0" dirty="0">
                <a:solidFill>
                  <a:srgbClr val="202124"/>
                </a:solidFill>
                <a:effectLst/>
                <a:latin typeface="Roboto"/>
              </a:rPr>
              <a:t>physiological </a:t>
            </a:r>
            <a:r>
              <a:rPr lang="en-US" b="1" i="0" dirty="0">
                <a:solidFill>
                  <a:srgbClr val="202124"/>
                </a:solidFill>
                <a:effectLst/>
                <a:latin typeface="Roboto"/>
              </a:rPr>
              <a:t>needs</a:t>
            </a:r>
            <a:r>
              <a:rPr lang="en-US" b="0" i="0" dirty="0">
                <a:solidFill>
                  <a:srgbClr val="202124"/>
                </a:solidFill>
                <a:effectLst/>
                <a:latin typeface="Roboto"/>
              </a:rPr>
              <a:t>,(food, &amp; shelter) safety </a:t>
            </a:r>
            <a:r>
              <a:rPr lang="en-US" b="1" i="0" dirty="0">
                <a:solidFill>
                  <a:srgbClr val="202124"/>
                </a:solidFill>
                <a:effectLst/>
                <a:latin typeface="Roboto"/>
              </a:rPr>
              <a:t>needs</a:t>
            </a:r>
            <a:r>
              <a:rPr lang="en-US" b="0" i="0" dirty="0">
                <a:solidFill>
                  <a:srgbClr val="202124"/>
                </a:solidFill>
                <a:effectLst/>
                <a:latin typeface="Roboto"/>
              </a:rPr>
              <a:t>, (security &amp; threat protections) love and belonging </a:t>
            </a:r>
            <a:r>
              <a:rPr lang="en-US" b="1" i="0" dirty="0">
                <a:solidFill>
                  <a:srgbClr val="202124"/>
                </a:solidFill>
                <a:effectLst/>
                <a:latin typeface="Roboto"/>
              </a:rPr>
              <a:t>needs</a:t>
            </a:r>
            <a:r>
              <a:rPr lang="en-US" b="0" i="0" dirty="0">
                <a:solidFill>
                  <a:srgbClr val="202124"/>
                </a:solidFill>
                <a:effectLst/>
                <a:latin typeface="Roboto"/>
              </a:rPr>
              <a:t>, (part of the solution, not the problem) esteem </a:t>
            </a:r>
            <a:r>
              <a:rPr lang="en-US" b="1" i="0" dirty="0">
                <a:solidFill>
                  <a:srgbClr val="202124"/>
                </a:solidFill>
                <a:effectLst/>
                <a:latin typeface="Roboto"/>
              </a:rPr>
              <a:t>needs</a:t>
            </a:r>
            <a:r>
              <a:rPr lang="en-US" b="0" i="0" dirty="0">
                <a:solidFill>
                  <a:srgbClr val="202124"/>
                </a:solidFill>
                <a:effectLst/>
                <a:latin typeface="Roboto"/>
              </a:rPr>
              <a:t>, (self worth) and self-actualization </a:t>
            </a:r>
            <a:r>
              <a:rPr lang="en-US" b="1" i="0" dirty="0">
                <a:solidFill>
                  <a:srgbClr val="202124"/>
                </a:solidFill>
                <a:effectLst/>
                <a:latin typeface="Roboto"/>
              </a:rPr>
              <a:t>needs</a:t>
            </a:r>
            <a:r>
              <a:rPr lang="en-US" b="0" i="0" dirty="0">
                <a:solidFill>
                  <a:srgbClr val="202124"/>
                </a:solidFill>
                <a:effectLst/>
                <a:latin typeface="Roboto"/>
              </a:rPr>
              <a:t>. (Being in control).  Disasters probably accentuate these needs profoundly. Particularly if one is not prepared for what they got themselves into.</a:t>
            </a:r>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11</a:t>
            </a:fld>
            <a:endParaRPr lang="en-US" dirty="0"/>
          </a:p>
        </p:txBody>
      </p:sp>
    </p:spTree>
    <p:extLst>
      <p:ext uri="{BB962C8B-B14F-4D97-AF65-F5344CB8AC3E}">
        <p14:creationId xmlns:p14="http://schemas.microsoft.com/office/powerpoint/2010/main" val="65460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Preparedness is actually two steps Getting prepared and getting ready.  You can’t be ready if you are not prepared.   Let’s look at each of these preparedness steps which when executed correctly will lead you to be ready. </a:t>
            </a:r>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132486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7D2806-742B-45CA-AF68-F4A2CA08E0B0}" type="datetime1">
              <a:rPr lang="en-US" smtClean="0"/>
              <a:t>12/14/2020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r>
              <a:rPr lang="en-US"/>
              <a:t>Thomas J Lowe, RN, MPH, COHN-S</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41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8F895-BF61-425E-B385-A74860FF8352}" type="datetime1">
              <a:rPr lang="en-US" smtClean="0"/>
              <a:t>12/14/2020</a:t>
            </a:fld>
            <a:endParaRPr lang="en-US" dirty="0"/>
          </a:p>
        </p:txBody>
      </p:sp>
      <p:sp>
        <p:nvSpPr>
          <p:cNvPr id="5" name="Footer Placeholder 4"/>
          <p:cNvSpPr>
            <a:spLocks noGrp="1"/>
          </p:cNvSpPr>
          <p:nvPr>
            <p:ph type="ftr" sz="quarter" idx="11"/>
          </p:nvPr>
        </p:nvSpPr>
        <p:spPr/>
        <p:txBody>
          <a:bodyPr/>
          <a:lstStyle/>
          <a:p>
            <a:r>
              <a:rPr lang="en-US"/>
              <a:t>Thomas J Lowe, RN, MPH, COHN-S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24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2AFD09-2188-45E5-8865-5D0DD68348B0}" type="datetime1">
              <a:rPr lang="en-US" smtClean="0"/>
              <a:t>12/14/2020</a:t>
            </a:fld>
            <a:endParaRPr lang="en-US" dirty="0"/>
          </a:p>
        </p:txBody>
      </p:sp>
      <p:sp>
        <p:nvSpPr>
          <p:cNvPr id="5" name="Footer Placeholder 4"/>
          <p:cNvSpPr>
            <a:spLocks noGrp="1"/>
          </p:cNvSpPr>
          <p:nvPr>
            <p:ph type="ftr" sz="quarter" idx="11"/>
          </p:nvPr>
        </p:nvSpPr>
        <p:spPr/>
        <p:txBody>
          <a:bodyPr/>
          <a:lstStyle/>
          <a:p>
            <a:r>
              <a:rPr lang="en-US"/>
              <a:t>Thomas J Lowe, RN, MPH, COHN-S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353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EACC78-B8A3-4A9B-8CC2-7E1CBBD59619}" type="datetime1">
              <a:rPr lang="en-US" smtClean="0"/>
              <a:t>12/14/2020</a:t>
            </a:fld>
            <a:endParaRPr lang="en-US" dirty="0"/>
          </a:p>
        </p:txBody>
      </p:sp>
      <p:sp>
        <p:nvSpPr>
          <p:cNvPr id="5" name="Footer Placeholder 4"/>
          <p:cNvSpPr>
            <a:spLocks noGrp="1"/>
          </p:cNvSpPr>
          <p:nvPr>
            <p:ph type="ftr" sz="quarter" idx="11"/>
          </p:nvPr>
        </p:nvSpPr>
        <p:spPr/>
        <p:txBody>
          <a:bodyPr/>
          <a:lstStyle/>
          <a:p>
            <a:r>
              <a:rPr lang="en-US"/>
              <a:t>Thomas J Lowe, RN, MPH, COHN-S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608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5804C-452D-4928-B375-3951AD476F6A}" type="datetime1">
              <a:rPr lang="en-US" smtClean="0"/>
              <a:t>12/14/2020</a:t>
            </a:fld>
            <a:endParaRPr lang="en-US" dirty="0"/>
          </a:p>
        </p:txBody>
      </p:sp>
      <p:sp>
        <p:nvSpPr>
          <p:cNvPr id="5" name="Footer Placeholder 4"/>
          <p:cNvSpPr>
            <a:spLocks noGrp="1"/>
          </p:cNvSpPr>
          <p:nvPr>
            <p:ph type="ftr" sz="quarter" idx="11"/>
          </p:nvPr>
        </p:nvSpPr>
        <p:spPr/>
        <p:txBody>
          <a:bodyPr/>
          <a:lstStyle/>
          <a:p>
            <a:r>
              <a:rPr lang="en-US"/>
              <a:t>Thomas J Lowe, RN, MPH, COHN-S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733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86888-8A3B-47A2-9F58-4C9C338978AB}" type="datetime1">
              <a:rPr lang="en-US" smtClean="0"/>
              <a:t>12/14/2020</a:t>
            </a:fld>
            <a:endParaRPr lang="en-US" dirty="0"/>
          </a:p>
        </p:txBody>
      </p:sp>
      <p:sp>
        <p:nvSpPr>
          <p:cNvPr id="6" name="Footer Placeholder 5"/>
          <p:cNvSpPr>
            <a:spLocks noGrp="1"/>
          </p:cNvSpPr>
          <p:nvPr>
            <p:ph type="ftr" sz="quarter" idx="11"/>
          </p:nvPr>
        </p:nvSpPr>
        <p:spPr/>
        <p:txBody>
          <a:bodyPr/>
          <a:lstStyle/>
          <a:p>
            <a:r>
              <a:rPr lang="en-US"/>
              <a:t>Thomas J Lowe, RN, MPH, COHN-S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862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80FB9C-4021-4983-A08A-308BA5972AE0}" type="datetime1">
              <a:rPr lang="en-US" smtClean="0"/>
              <a:t>12/14/2020</a:t>
            </a:fld>
            <a:endParaRPr lang="en-US" dirty="0"/>
          </a:p>
        </p:txBody>
      </p:sp>
      <p:sp>
        <p:nvSpPr>
          <p:cNvPr id="8" name="Footer Placeholder 7"/>
          <p:cNvSpPr>
            <a:spLocks noGrp="1"/>
          </p:cNvSpPr>
          <p:nvPr>
            <p:ph type="ftr" sz="quarter" idx="11"/>
          </p:nvPr>
        </p:nvSpPr>
        <p:spPr/>
        <p:txBody>
          <a:bodyPr/>
          <a:lstStyle/>
          <a:p>
            <a:r>
              <a:rPr lang="en-US"/>
              <a:t>Thomas J Lowe, RN, MPH, COHN-S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47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11A513-A636-4840-9D9A-AE1DE347605B}" type="datetime1">
              <a:rPr lang="en-US" smtClean="0"/>
              <a:t>12/14/2020</a:t>
            </a:fld>
            <a:endParaRPr lang="en-US" dirty="0"/>
          </a:p>
        </p:txBody>
      </p:sp>
      <p:sp>
        <p:nvSpPr>
          <p:cNvPr id="4" name="Footer Placeholder 3"/>
          <p:cNvSpPr>
            <a:spLocks noGrp="1"/>
          </p:cNvSpPr>
          <p:nvPr>
            <p:ph type="ftr" sz="quarter" idx="11"/>
          </p:nvPr>
        </p:nvSpPr>
        <p:spPr/>
        <p:txBody>
          <a:bodyPr/>
          <a:lstStyle/>
          <a:p>
            <a:r>
              <a:rPr lang="en-US"/>
              <a:t>Thomas J Lowe, RN, MPH, COHN-S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17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4F9DF-5159-4EDD-9675-11E80E721A99}" type="datetime1">
              <a:rPr lang="en-US" smtClean="0"/>
              <a:t>12/14/2020</a:t>
            </a:fld>
            <a:endParaRPr lang="en-US" dirty="0"/>
          </a:p>
        </p:txBody>
      </p:sp>
      <p:sp>
        <p:nvSpPr>
          <p:cNvPr id="3" name="Footer Placeholder 2"/>
          <p:cNvSpPr>
            <a:spLocks noGrp="1"/>
          </p:cNvSpPr>
          <p:nvPr>
            <p:ph type="ftr" sz="quarter" idx="11"/>
          </p:nvPr>
        </p:nvSpPr>
        <p:spPr/>
        <p:txBody>
          <a:bodyPr/>
          <a:lstStyle/>
          <a:p>
            <a:r>
              <a:rPr lang="en-US"/>
              <a:t>Thomas J Lowe, RN, MPH, COHN-S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2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792029-A4C7-4347-8622-E86DD78330CD}" type="datetime1">
              <a:rPr lang="en-US" smtClean="0"/>
              <a:t>12/14/2020</a:t>
            </a:fld>
            <a:endParaRPr lang="en-US" dirty="0"/>
          </a:p>
        </p:txBody>
      </p:sp>
      <p:sp>
        <p:nvSpPr>
          <p:cNvPr id="6" name="Footer Placeholder 5"/>
          <p:cNvSpPr>
            <a:spLocks noGrp="1"/>
          </p:cNvSpPr>
          <p:nvPr>
            <p:ph type="ftr" sz="quarter" idx="11"/>
          </p:nvPr>
        </p:nvSpPr>
        <p:spPr/>
        <p:txBody>
          <a:bodyPr/>
          <a:lstStyle/>
          <a:p>
            <a:r>
              <a:rPr lang="en-US"/>
              <a:t>Thomas J Lowe, RN, MPH, COHN-S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213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0B9EE2F2-9E07-45F1-9832-1BD045F69B53}" type="datetime1">
              <a:rPr lang="en-US" smtClean="0"/>
              <a:t>12/14/2020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r>
              <a:rPr lang="en-US"/>
              <a:t>Thomas J Lowe, RN, MPH, COHN-S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950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45A91CF-C2B9-4683-8D9C-A110D4D64485}" type="datetime1">
              <a:rPr lang="en-US" smtClean="0"/>
              <a:t>12/14/2020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Thomas J Lowe, RN, MPH, COHN-S</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50147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www.disastercenter.com/FEMA%20Daily%20Situation%20Report%20Archive%202020.html"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hyperlink" Target="https://training.fema.gov/icsresource/icsform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6.jpg"/><Relationship Id="rId7" Type="http://schemas.openxmlformats.org/officeDocument/2006/relationships/diagramData" Target="../diagrams/data1.xml"/><Relationship Id="rId12" Type="http://schemas.openxmlformats.org/officeDocument/2006/relationships/hyperlink" Target="https://creativecommons.org/licenses/by-sa/3.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g"/><Relationship Id="rId11" Type="http://schemas.microsoft.com/office/2007/relationships/diagramDrawing" Target="../diagrams/drawing1.xml"/><Relationship Id="rId5" Type="http://schemas.openxmlformats.org/officeDocument/2006/relationships/hyperlink" Target="https://en.wikipedia.org/wiki/Telecommunications_policy_of_the_United_States" TargetMode="External"/><Relationship Id="rId10" Type="http://schemas.openxmlformats.org/officeDocument/2006/relationships/diagramColors" Target="../diagrams/colors1.xml"/><Relationship Id="rId4" Type="http://schemas.openxmlformats.org/officeDocument/2006/relationships/image" Target="../media/image17.JPG"/><Relationship Id="rId9"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newearthpulse.wordpress.com/tag/krishnamurti/" TargetMode="External"/><Relationship Id="rId5" Type="http://schemas.openxmlformats.org/officeDocument/2006/relationships/image" Target="../media/image24.jpg"/><Relationship Id="rId4" Type="http://schemas.openxmlformats.org/officeDocument/2006/relationships/hyperlink" Target="http://www.writingrhetorics.com/2014/02/metaphor-set-metaphors-for-mind.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ountsinai.org/selikof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11194" y="0"/>
            <a:ext cx="12192000" cy="5698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112135" y="1121309"/>
            <a:ext cx="8915399" cy="2307691"/>
          </a:xfrm>
        </p:spPr>
        <p:txBody>
          <a:bodyPr>
            <a:normAutofit fontScale="90000"/>
          </a:bodyPr>
          <a:lstStyle/>
          <a:p>
            <a:pPr algn="ctr"/>
            <a:r>
              <a:rPr lang="en-US" sz="6600" b="1" dirty="0"/>
              <a:t>Avoiding the Pitfalls of Disaster </a:t>
            </a:r>
            <a:r>
              <a:rPr lang="en-US" b="1" dirty="0"/>
              <a:t>W</a:t>
            </a:r>
            <a:r>
              <a:rPr lang="en-US" sz="6600" b="1" dirty="0"/>
              <a:t>ork </a:t>
            </a:r>
            <a:br>
              <a:rPr lang="en-US" sz="6600" b="1" dirty="0"/>
            </a:br>
            <a:endParaRPr lang="en-US" b="1" dirty="0"/>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2707106" y="3151414"/>
            <a:ext cx="8510788" cy="1562859"/>
          </a:xfrm>
        </p:spPr>
        <p:txBody>
          <a:bodyPr>
            <a:normAutofit fontScale="32500" lnSpcReduction="20000"/>
          </a:bodyPr>
          <a:lstStyle/>
          <a:p>
            <a:r>
              <a:rPr lang="en-US" sz="9600" b="1" dirty="0"/>
              <a:t> It’s THEIR DISASTER </a:t>
            </a:r>
          </a:p>
          <a:p>
            <a:r>
              <a:rPr lang="en-US" sz="7000" b="1" dirty="0"/>
              <a:t>                                                  Don’t Make it Yours!  </a:t>
            </a:r>
          </a:p>
          <a:p>
            <a:r>
              <a:rPr lang="en-US" sz="3000" dirty="0" err="1"/>
              <a:t>AssP</a:t>
            </a:r>
            <a:r>
              <a:rPr lang="en-US" sz="3000" dirty="0"/>
              <a:t> Meeting 12/15/2020</a:t>
            </a:r>
            <a:endParaRPr lang="en-US" sz="3600" i="1" dirty="0"/>
          </a:p>
        </p:txBody>
      </p:sp>
      <p:sp>
        <p:nvSpPr>
          <p:cNvPr id="4" name="Footer Placeholder 3">
            <a:extLst>
              <a:ext uri="{FF2B5EF4-FFF2-40B4-BE49-F238E27FC236}">
                <a16:creationId xmlns:a16="http://schemas.microsoft.com/office/drawing/2014/main" id="{36D24C52-A891-4463-85EF-DD771F88EA91}"/>
              </a:ext>
            </a:extLst>
          </p:cNvPr>
          <p:cNvSpPr>
            <a:spLocks noGrp="1"/>
          </p:cNvSpPr>
          <p:nvPr>
            <p:ph type="ftr" sz="quarter" idx="11"/>
          </p:nvPr>
        </p:nvSpPr>
        <p:spPr>
          <a:xfrm>
            <a:off x="3386833" y="4841491"/>
            <a:ext cx="4897310" cy="309201"/>
          </a:xfrm>
        </p:spPr>
        <p:txBody>
          <a:bodyPr/>
          <a:lstStyle/>
          <a:p>
            <a:r>
              <a:rPr lang="en-US" dirty="0"/>
              <a:t>Thomas J Lowe, RN, MPH, COHN-S</a:t>
            </a:r>
          </a:p>
        </p:txBody>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C2A0-D50D-4237-9D03-49308DA0A5F6}"/>
              </a:ext>
            </a:extLst>
          </p:cNvPr>
          <p:cNvSpPr>
            <a:spLocks noGrp="1"/>
          </p:cNvSpPr>
          <p:nvPr>
            <p:ph type="title"/>
          </p:nvPr>
        </p:nvSpPr>
        <p:spPr>
          <a:xfrm>
            <a:off x="1447014" y="804519"/>
            <a:ext cx="9520158" cy="1049235"/>
          </a:xfrm>
        </p:spPr>
        <p:txBody>
          <a:bodyPr/>
          <a:lstStyle/>
          <a:p>
            <a:r>
              <a:rPr lang="en-US" dirty="0">
                <a:latin typeface="Aharoni" panose="02010803020104030203" pitchFamily="2" charset="-79"/>
                <a:cs typeface="Aharoni" panose="02010803020104030203" pitchFamily="2" charset="-79"/>
              </a:rPr>
              <a:t>YOU MAKE THE CHOICE</a:t>
            </a:r>
          </a:p>
        </p:txBody>
      </p:sp>
      <p:sp>
        <p:nvSpPr>
          <p:cNvPr id="3" name="Content Placeholder 2">
            <a:extLst>
              <a:ext uri="{FF2B5EF4-FFF2-40B4-BE49-F238E27FC236}">
                <a16:creationId xmlns:a16="http://schemas.microsoft.com/office/drawing/2014/main" id="{23BF3902-074E-4951-B251-69E17417C0D7}"/>
              </a:ext>
            </a:extLst>
          </p:cNvPr>
          <p:cNvSpPr>
            <a:spLocks noGrp="1"/>
          </p:cNvSpPr>
          <p:nvPr>
            <p:ph idx="1"/>
          </p:nvPr>
        </p:nvSpPr>
        <p:spPr>
          <a:xfrm>
            <a:off x="1294227" y="2015732"/>
            <a:ext cx="10452296" cy="3450613"/>
          </a:xfrm>
        </p:spPr>
        <p:txBody>
          <a:bodyPr>
            <a:noAutofit/>
          </a:bodyPr>
          <a:lstStyle/>
          <a:p>
            <a:r>
              <a:rPr lang="en-US" sz="2800" dirty="0"/>
              <a:t>Deploying without adequate sit rep info:  OR  ----</a:t>
            </a:r>
          </a:p>
          <a:p>
            <a:r>
              <a:rPr lang="en-US" sz="2800" dirty="0"/>
              <a:t>Relying on components of the infrastructure to be intact  OR ----</a:t>
            </a:r>
          </a:p>
          <a:p>
            <a:r>
              <a:rPr lang="en-US" sz="2800" dirty="0"/>
              <a:t>Assuming: food will be available, communications will be functional, housing will be provided OR ----</a:t>
            </a:r>
          </a:p>
        </p:txBody>
      </p:sp>
      <p:sp>
        <p:nvSpPr>
          <p:cNvPr id="5" name="Footer Placeholder 4">
            <a:extLst>
              <a:ext uri="{FF2B5EF4-FFF2-40B4-BE49-F238E27FC236}">
                <a16:creationId xmlns:a16="http://schemas.microsoft.com/office/drawing/2014/main" id="{22FEB427-BB54-4A6E-9AC2-79A50C8509DA}"/>
              </a:ext>
            </a:extLst>
          </p:cNvPr>
          <p:cNvSpPr>
            <a:spLocks noGrp="1"/>
          </p:cNvSpPr>
          <p:nvPr>
            <p:ph type="ftr" sz="quarter" idx="11"/>
          </p:nvPr>
        </p:nvSpPr>
        <p:spPr>
          <a:xfrm>
            <a:off x="2641600" y="5596682"/>
            <a:ext cx="5855719" cy="309201"/>
          </a:xfrm>
        </p:spPr>
        <p:txBody>
          <a:bodyPr/>
          <a:lstStyle/>
          <a:p>
            <a:r>
              <a:rPr lang="en-US"/>
              <a:t>Thomas J Lowe, RN, MPH, COHN-S</a:t>
            </a:r>
            <a:endParaRPr lang="en-US" dirty="0"/>
          </a:p>
        </p:txBody>
      </p:sp>
    </p:spTree>
    <p:extLst>
      <p:ext uri="{BB962C8B-B14F-4D97-AF65-F5344CB8AC3E}">
        <p14:creationId xmlns:p14="http://schemas.microsoft.com/office/powerpoint/2010/main" val="351941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9987F4-3B90-44B5-BC28-BCB01759B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7D28C-9D58-4833-8A0A-A1C4B211BDC2}"/>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Oops! You Made The Wrong Choice!</a:t>
            </a:r>
          </a:p>
        </p:txBody>
      </p:sp>
      <p:sp>
        <p:nvSpPr>
          <p:cNvPr id="5" name="Text Placeholder 4">
            <a:extLst>
              <a:ext uri="{FF2B5EF4-FFF2-40B4-BE49-F238E27FC236}">
                <a16:creationId xmlns:a16="http://schemas.microsoft.com/office/drawing/2014/main" id="{64B8C161-52BD-4850-814C-6A5D841C5DD9}"/>
              </a:ext>
            </a:extLst>
          </p:cNvPr>
          <p:cNvSpPr>
            <a:spLocks noGrp="1"/>
          </p:cNvSpPr>
          <p:nvPr>
            <p:ph type="body" idx="1"/>
          </p:nvPr>
        </p:nvSpPr>
        <p:spPr>
          <a:xfrm>
            <a:off x="1535372" y="4133234"/>
            <a:ext cx="9120954" cy="744373"/>
          </a:xfrm>
        </p:spPr>
        <p:txBody>
          <a:bodyPr vert="horz" lIns="91440" tIns="91440" rIns="91440" bIns="91440" rtlCol="0">
            <a:normAutofit/>
          </a:bodyPr>
          <a:lstStyle/>
          <a:p>
            <a:pPr algn="ctr">
              <a:lnSpc>
                <a:spcPct val="110000"/>
              </a:lnSpc>
            </a:pPr>
            <a:r>
              <a:rPr lang="en-US" sz="1700" cap="all">
                <a:solidFill>
                  <a:schemeClr val="accent1"/>
                </a:solidFill>
              </a:rPr>
              <a:t>Make the wrong choice and you threaten Maslow’s Hierarchy of Needs.  This in turn supports a Scarcity Mentality (more on this later)</a:t>
            </a:r>
          </a:p>
        </p:txBody>
      </p:sp>
      <p:sp>
        <p:nvSpPr>
          <p:cNvPr id="4" name="Footer Placeholder 3">
            <a:extLst>
              <a:ext uri="{FF2B5EF4-FFF2-40B4-BE49-F238E27FC236}">
                <a16:creationId xmlns:a16="http://schemas.microsoft.com/office/drawing/2014/main" id="{D00343D9-0A36-4368-9218-BD1D4CBF8FD2}"/>
              </a:ext>
            </a:extLst>
          </p:cNvPr>
          <p:cNvSpPr>
            <a:spLocks noGrp="1"/>
          </p:cNvSpPr>
          <p:nvPr>
            <p:ph type="ftr" sz="quarter" idx="11"/>
          </p:nvPr>
        </p:nvSpPr>
        <p:spPr>
          <a:xfrm>
            <a:off x="654425" y="5647487"/>
            <a:ext cx="4973915" cy="309201"/>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Thomas J Lowe, RN, MPH, COHN-S</a:t>
            </a:r>
          </a:p>
        </p:txBody>
      </p:sp>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0FE9B6F-A7A5-454C-A29B-78650855F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spTree>
    <p:extLst>
      <p:ext uri="{BB962C8B-B14F-4D97-AF65-F5344CB8AC3E}">
        <p14:creationId xmlns:p14="http://schemas.microsoft.com/office/powerpoint/2010/main" val="36224958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17D65-E0A4-4BAC-B768-4D58C86E15BF}"/>
              </a:ext>
            </a:extLst>
          </p:cNvPr>
          <p:cNvSpPr>
            <a:spLocks noGrp="1"/>
          </p:cNvSpPr>
          <p:nvPr>
            <p:ph type="title"/>
          </p:nvPr>
        </p:nvSpPr>
        <p:spPr>
          <a:xfrm>
            <a:off x="1030518" y="1600199"/>
            <a:ext cx="3392925" cy="4297680"/>
          </a:xfrm>
        </p:spPr>
        <p:txBody>
          <a:bodyPr anchor="ctr">
            <a:normAutofit/>
          </a:bodyPr>
          <a:lstStyle/>
          <a:p>
            <a:pPr algn="ctr"/>
            <a:r>
              <a:rPr lang="en-US" dirty="0">
                <a:latin typeface="Aharoni" panose="02010803020104030203" pitchFamily="2" charset="-79"/>
                <a:cs typeface="Aharoni" panose="02010803020104030203" pitchFamily="2" charset="-79"/>
              </a:rPr>
              <a:t>Making the right choice</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 </a:t>
            </a:r>
            <a:r>
              <a:rPr lang="en-US" i="1" dirty="0">
                <a:solidFill>
                  <a:schemeClr val="tx1">
                    <a:lumMod val="50000"/>
                    <a:lumOff val="50000"/>
                  </a:schemeClr>
                </a:solidFill>
                <a:latin typeface="Aharoni" panose="02010803020104030203" pitchFamily="2" charset="-79"/>
                <a:cs typeface="Aharoni" panose="02010803020104030203" pitchFamily="2" charset="-79"/>
              </a:rPr>
              <a:t>How and What to get ready</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AE9AA6-5DBF-4229-861F-F098510F5565}"/>
              </a:ext>
            </a:extLst>
          </p:cNvPr>
          <p:cNvSpPr>
            <a:spLocks noGrp="1"/>
          </p:cNvSpPr>
          <p:nvPr>
            <p:ph idx="1"/>
          </p:nvPr>
        </p:nvSpPr>
        <p:spPr>
          <a:xfrm>
            <a:off x="4885151" y="1600199"/>
            <a:ext cx="6169703" cy="4297680"/>
          </a:xfrm>
        </p:spPr>
        <p:txBody>
          <a:bodyPr anchor="ctr">
            <a:normAutofit fontScale="92500" lnSpcReduction="10000"/>
          </a:bodyPr>
          <a:lstStyle/>
          <a:p>
            <a:r>
              <a:rPr lang="en-US" sz="2800" dirty="0"/>
              <a:t>Medical clearance (fit for duty)</a:t>
            </a:r>
          </a:p>
          <a:p>
            <a:r>
              <a:rPr lang="en-US" sz="2800" dirty="0"/>
              <a:t>Plan for what is expected, then add the unexpected</a:t>
            </a:r>
          </a:p>
          <a:p>
            <a:r>
              <a:rPr lang="en-US" sz="2800" dirty="0"/>
              <a:t>Pack for success</a:t>
            </a:r>
          </a:p>
          <a:p>
            <a:r>
              <a:rPr lang="en-US" sz="2800" dirty="0"/>
              <a:t>Leave home with a sense of calm – taking care of business</a:t>
            </a:r>
          </a:p>
          <a:p>
            <a:r>
              <a:rPr lang="en-US" sz="2800" dirty="0"/>
              <a:t>Get a Sit-Rep before you leave</a:t>
            </a:r>
          </a:p>
          <a:p>
            <a:r>
              <a:rPr lang="en-US" sz="2800" dirty="0"/>
              <a:t>Who </a:t>
            </a:r>
            <a:r>
              <a:rPr lang="en-US" sz="2800" dirty="0" err="1"/>
              <a:t>ya</a:t>
            </a:r>
            <a:r>
              <a:rPr lang="en-US" sz="2800" dirty="0"/>
              <a:t> </a:t>
            </a:r>
            <a:r>
              <a:rPr lang="en-US" sz="2800" dirty="0" err="1"/>
              <a:t>gonna</a:t>
            </a:r>
            <a:r>
              <a:rPr lang="en-US" sz="2800" dirty="0"/>
              <a:t> call?</a:t>
            </a:r>
          </a:p>
          <a:p>
            <a:endParaRPr lang="en-US" dirty="0"/>
          </a:p>
        </p:txBody>
      </p:sp>
      <p:sp>
        <p:nvSpPr>
          <p:cNvPr id="5" name="Footer Placeholder 4">
            <a:extLst>
              <a:ext uri="{FF2B5EF4-FFF2-40B4-BE49-F238E27FC236}">
                <a16:creationId xmlns:a16="http://schemas.microsoft.com/office/drawing/2014/main" id="{97F1666E-1BC0-4337-956E-23EC59C562D9}"/>
              </a:ext>
            </a:extLst>
          </p:cNvPr>
          <p:cNvSpPr>
            <a:spLocks noGrp="1"/>
          </p:cNvSpPr>
          <p:nvPr>
            <p:ph type="ftr" sz="quarter" idx="11"/>
          </p:nvPr>
        </p:nvSpPr>
        <p:spPr>
          <a:xfrm>
            <a:off x="2605505" y="6345097"/>
            <a:ext cx="5855719" cy="309201"/>
          </a:xfrm>
        </p:spPr>
        <p:txBody>
          <a:bodyPr/>
          <a:lstStyle/>
          <a:p>
            <a:r>
              <a:rPr lang="en-US" dirty="0"/>
              <a:t>Thomas J Lowe, RN, MPH, COHN-S</a:t>
            </a:r>
          </a:p>
        </p:txBody>
      </p:sp>
    </p:spTree>
    <p:extLst>
      <p:ext uri="{BB962C8B-B14F-4D97-AF65-F5344CB8AC3E}">
        <p14:creationId xmlns:p14="http://schemas.microsoft.com/office/powerpoint/2010/main" val="250051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04D3B8-88F1-4AD7-BBAB-6E35FB4EBF23}"/>
              </a:ext>
            </a:extLst>
          </p:cNvPr>
          <p:cNvSpPr>
            <a:spLocks noGrp="1"/>
          </p:cNvSpPr>
          <p:nvPr>
            <p:ph type="title"/>
          </p:nvPr>
        </p:nvSpPr>
        <p:spPr>
          <a:xfrm>
            <a:off x="1335921" y="342420"/>
            <a:ext cx="9520158" cy="1049235"/>
          </a:xfrm>
        </p:spPr>
        <p:txBody>
          <a:bodyPr/>
          <a:lstStyle/>
          <a:p>
            <a:r>
              <a:rPr lang="en-US" dirty="0">
                <a:latin typeface="Aharoni" panose="02010803020104030203" pitchFamily="2" charset="-79"/>
                <a:cs typeface="Aharoni" panose="02010803020104030203" pitchFamily="2" charset="-79"/>
              </a:rPr>
              <a:t>Medical Clearance – Fitness for Duty</a:t>
            </a:r>
          </a:p>
        </p:txBody>
      </p:sp>
      <p:sp>
        <p:nvSpPr>
          <p:cNvPr id="4" name="Content Placeholder 3">
            <a:extLst>
              <a:ext uri="{FF2B5EF4-FFF2-40B4-BE49-F238E27FC236}">
                <a16:creationId xmlns:a16="http://schemas.microsoft.com/office/drawing/2014/main" id="{24CFFC8B-A0F0-4F6C-9536-5DDF6FC4D4FE}"/>
              </a:ext>
            </a:extLst>
          </p:cNvPr>
          <p:cNvSpPr>
            <a:spLocks noGrp="1"/>
          </p:cNvSpPr>
          <p:nvPr>
            <p:ph idx="1"/>
          </p:nvPr>
        </p:nvSpPr>
        <p:spPr>
          <a:xfrm>
            <a:off x="1534696" y="1703693"/>
            <a:ext cx="9520158" cy="3450613"/>
          </a:xfrm>
        </p:spPr>
        <p:txBody>
          <a:bodyPr>
            <a:noAutofit/>
          </a:bodyPr>
          <a:lstStyle/>
          <a:p>
            <a:r>
              <a:rPr lang="en-US" sz="2800" dirty="0"/>
              <a:t>Underlying medical conditions vis-a-vie conditions at the disaster site</a:t>
            </a:r>
          </a:p>
          <a:p>
            <a:r>
              <a:rPr lang="en-US" sz="2800" dirty="0"/>
              <a:t>Current medications</a:t>
            </a:r>
          </a:p>
          <a:p>
            <a:r>
              <a:rPr lang="en-US" sz="2800" dirty="0"/>
              <a:t>Allergies</a:t>
            </a:r>
          </a:p>
          <a:p>
            <a:r>
              <a:rPr lang="en-US" sz="2800" dirty="0"/>
              <a:t>Recent or planned surgeries</a:t>
            </a:r>
          </a:p>
          <a:p>
            <a:r>
              <a:rPr lang="en-US" sz="2800" dirty="0"/>
              <a:t>Respiratory clearance and ability to use / wear PPE</a:t>
            </a:r>
          </a:p>
          <a:p>
            <a:r>
              <a:rPr lang="en-US" sz="2800" dirty="0"/>
              <a:t>Preventative strategies – vaccines, health teaching </a:t>
            </a:r>
          </a:p>
        </p:txBody>
      </p:sp>
      <p:sp>
        <p:nvSpPr>
          <p:cNvPr id="5" name="Footer Placeholder 4">
            <a:extLst>
              <a:ext uri="{FF2B5EF4-FFF2-40B4-BE49-F238E27FC236}">
                <a16:creationId xmlns:a16="http://schemas.microsoft.com/office/drawing/2014/main" id="{4CA3F9BA-8D96-412D-807E-F9E029256430}"/>
              </a:ext>
            </a:extLst>
          </p:cNvPr>
          <p:cNvSpPr>
            <a:spLocks noGrp="1"/>
          </p:cNvSpPr>
          <p:nvPr>
            <p:ph type="ftr" sz="quarter" idx="11"/>
          </p:nvPr>
        </p:nvSpPr>
        <p:spPr>
          <a:xfrm>
            <a:off x="3026610" y="6360979"/>
            <a:ext cx="5855719" cy="309201"/>
          </a:xfrm>
        </p:spPr>
        <p:txBody>
          <a:bodyPr/>
          <a:lstStyle/>
          <a:p>
            <a:r>
              <a:rPr lang="en-US" dirty="0"/>
              <a:t>Thomas J Lowe, RN, MPH, COHN-S</a:t>
            </a:r>
          </a:p>
        </p:txBody>
      </p:sp>
    </p:spTree>
    <p:extLst>
      <p:ext uri="{BB962C8B-B14F-4D97-AF65-F5344CB8AC3E}">
        <p14:creationId xmlns:p14="http://schemas.microsoft.com/office/powerpoint/2010/main" val="322009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9072-6986-42D3-A934-72915D9661CB}"/>
              </a:ext>
            </a:extLst>
          </p:cNvPr>
          <p:cNvSpPr>
            <a:spLocks noGrp="1"/>
          </p:cNvSpPr>
          <p:nvPr>
            <p:ph type="title"/>
          </p:nvPr>
        </p:nvSpPr>
        <p:spPr>
          <a:xfrm>
            <a:off x="1534695" y="804519"/>
            <a:ext cx="9846067" cy="1049235"/>
          </a:xfrm>
        </p:spPr>
        <p:txBody>
          <a:bodyPr>
            <a:normAutofit fontScale="90000"/>
          </a:bodyPr>
          <a:lstStyle/>
          <a:p>
            <a:r>
              <a:rPr lang="en-US" dirty="0">
                <a:latin typeface="Aharoni" panose="02010803020104030203" pitchFamily="2" charset="-79"/>
                <a:cs typeface="Aharoni" panose="02010803020104030203" pitchFamily="2" charset="-79"/>
              </a:rPr>
              <a:t>Plan for what is expected, then add the unexpected!</a:t>
            </a:r>
            <a:br>
              <a:rPr lang="en-US"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pic>
        <p:nvPicPr>
          <p:cNvPr id="5" name="Content Placeholder 4" descr="A picture containing outdoor, water, rock, standing&#10;&#10;Description automatically generated">
            <a:extLst>
              <a:ext uri="{FF2B5EF4-FFF2-40B4-BE49-F238E27FC236}">
                <a16:creationId xmlns:a16="http://schemas.microsoft.com/office/drawing/2014/main" id="{05AFB737-3BCC-48A3-86B1-F0A8F2340D8C}"/>
              </a:ext>
            </a:extLst>
          </p:cNvPr>
          <p:cNvPicPr>
            <a:picLocks noGrp="1" noChangeAspect="1"/>
          </p:cNvPicPr>
          <p:nvPr>
            <p:ph idx="1"/>
          </p:nvPr>
        </p:nvPicPr>
        <p:blipFill>
          <a:blip r:embed="rId3"/>
          <a:stretch>
            <a:fillRect/>
          </a:stretch>
        </p:blipFill>
        <p:spPr>
          <a:xfrm>
            <a:off x="2489347" y="1853754"/>
            <a:ext cx="3606653" cy="3394075"/>
          </a:xfrm>
        </p:spPr>
      </p:pic>
      <p:sp>
        <p:nvSpPr>
          <p:cNvPr id="17" name="TextBox 16">
            <a:extLst>
              <a:ext uri="{FF2B5EF4-FFF2-40B4-BE49-F238E27FC236}">
                <a16:creationId xmlns:a16="http://schemas.microsoft.com/office/drawing/2014/main" id="{F22FF1AF-3626-4158-80E7-8B9060CA493D}"/>
              </a:ext>
            </a:extLst>
          </p:cNvPr>
          <p:cNvSpPr txBox="1"/>
          <p:nvPr/>
        </p:nvSpPr>
        <p:spPr>
          <a:xfrm>
            <a:off x="7098176" y="1512322"/>
            <a:ext cx="4282586" cy="4154984"/>
          </a:xfrm>
          <a:prstGeom prst="rect">
            <a:avLst/>
          </a:prstGeom>
          <a:noFill/>
        </p:spPr>
        <p:txBody>
          <a:bodyPr wrap="square" rtlCol="0">
            <a:spAutoFit/>
          </a:bodyPr>
          <a:lstStyle/>
          <a:p>
            <a:r>
              <a:rPr lang="en-US" sz="2400" b="1" dirty="0"/>
              <a:t>Injury?  Self - Victims</a:t>
            </a:r>
          </a:p>
          <a:p>
            <a:endParaRPr lang="en-US" b="1" dirty="0"/>
          </a:p>
          <a:p>
            <a:r>
              <a:rPr lang="en-US" sz="2400" b="1" dirty="0"/>
              <a:t>Stress?   Emotional – Physical - Mental</a:t>
            </a:r>
          </a:p>
          <a:p>
            <a:endParaRPr lang="en-US" b="1" dirty="0"/>
          </a:p>
          <a:p>
            <a:r>
              <a:rPr lang="en-US" sz="2400" b="1" dirty="0"/>
              <a:t>Violence ?  </a:t>
            </a:r>
          </a:p>
          <a:p>
            <a:endParaRPr lang="en-US" b="1" dirty="0"/>
          </a:p>
          <a:p>
            <a:r>
              <a:rPr lang="en-US" sz="2400" b="1" dirty="0"/>
              <a:t>Long </a:t>
            </a:r>
            <a:r>
              <a:rPr lang="en-US" sz="2400" b="1" dirty="0" err="1"/>
              <a:t>Hrs</a:t>
            </a:r>
            <a:r>
              <a:rPr lang="en-US" sz="2400" b="1" dirty="0"/>
              <a:t> ?</a:t>
            </a:r>
          </a:p>
          <a:p>
            <a:endParaRPr lang="en-US" b="1" dirty="0"/>
          </a:p>
          <a:p>
            <a:r>
              <a:rPr lang="en-US" sz="2400" b="1" dirty="0"/>
              <a:t>Chaos !  </a:t>
            </a:r>
          </a:p>
          <a:p>
            <a:endParaRPr lang="en-US" b="1" dirty="0"/>
          </a:p>
          <a:p>
            <a:r>
              <a:rPr lang="en-US" sz="2400" b="1" dirty="0"/>
              <a:t>Conflicting Communications</a:t>
            </a:r>
          </a:p>
        </p:txBody>
      </p:sp>
      <p:sp>
        <p:nvSpPr>
          <p:cNvPr id="4" name="Footer Placeholder 3">
            <a:extLst>
              <a:ext uri="{FF2B5EF4-FFF2-40B4-BE49-F238E27FC236}">
                <a16:creationId xmlns:a16="http://schemas.microsoft.com/office/drawing/2014/main" id="{D7283376-8169-4784-9821-FE9565720B6E}"/>
              </a:ext>
            </a:extLst>
          </p:cNvPr>
          <p:cNvSpPr>
            <a:spLocks noGrp="1"/>
          </p:cNvSpPr>
          <p:nvPr>
            <p:ph type="ftr" sz="quarter" idx="11"/>
          </p:nvPr>
        </p:nvSpPr>
        <p:spPr>
          <a:xfrm>
            <a:off x="2930359" y="5772798"/>
            <a:ext cx="5855719" cy="309201"/>
          </a:xfrm>
        </p:spPr>
        <p:txBody>
          <a:bodyPr/>
          <a:lstStyle/>
          <a:p>
            <a:r>
              <a:rPr lang="en-US" dirty="0"/>
              <a:t>Thomas J Lowe, RN, MPH, COHN-S</a:t>
            </a:r>
          </a:p>
        </p:txBody>
      </p:sp>
    </p:spTree>
    <p:extLst>
      <p:ext uri="{BB962C8B-B14F-4D97-AF65-F5344CB8AC3E}">
        <p14:creationId xmlns:p14="http://schemas.microsoft.com/office/powerpoint/2010/main" val="3537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ED06-0DA0-4CC3-BA23-F2B711DA4A5E}"/>
              </a:ext>
            </a:extLst>
          </p:cNvPr>
          <p:cNvSpPr>
            <a:spLocks noGrp="1"/>
          </p:cNvSpPr>
          <p:nvPr>
            <p:ph type="title"/>
          </p:nvPr>
        </p:nvSpPr>
        <p:spPr>
          <a:xfrm>
            <a:off x="1378634" y="798973"/>
            <a:ext cx="3664854" cy="1494061"/>
          </a:xfrm>
        </p:spPr>
        <p:txBody>
          <a:bodyPr>
            <a:normAutofit/>
          </a:bodyPr>
          <a:lstStyle/>
          <a:p>
            <a:pPr algn="ctr"/>
            <a:r>
              <a:rPr lang="en-US" sz="3200" b="1" dirty="0">
                <a:solidFill>
                  <a:schemeClr val="accent4">
                    <a:lumMod val="60000"/>
                    <a:lumOff val="40000"/>
                  </a:schemeClr>
                </a:solidFill>
                <a:latin typeface="Algerian" panose="04020705040A02060702" pitchFamily="82" charset="0"/>
              </a:rPr>
              <a:t>Pack For Success!</a:t>
            </a:r>
          </a:p>
        </p:txBody>
      </p:sp>
      <p:pic>
        <p:nvPicPr>
          <p:cNvPr id="6" name="Content Placeholder 5" descr="A picture containing indoor, clothes, bag, bed&#10;&#10;Description automatically generated">
            <a:extLst>
              <a:ext uri="{FF2B5EF4-FFF2-40B4-BE49-F238E27FC236}">
                <a16:creationId xmlns:a16="http://schemas.microsoft.com/office/drawing/2014/main" id="{42AC67CF-856E-4C95-9F18-A47827B290AB}"/>
              </a:ext>
            </a:extLst>
          </p:cNvPr>
          <p:cNvPicPr>
            <a:picLocks noGrp="1" noChangeAspect="1"/>
          </p:cNvPicPr>
          <p:nvPr>
            <p:ph idx="1"/>
          </p:nvPr>
        </p:nvPicPr>
        <p:blipFill>
          <a:blip r:embed="rId3"/>
          <a:stretch>
            <a:fillRect/>
          </a:stretch>
        </p:blipFill>
        <p:spPr>
          <a:xfrm rot="10800000">
            <a:off x="5043488" y="873125"/>
            <a:ext cx="6013450" cy="4510087"/>
          </a:xfrm>
        </p:spPr>
      </p:pic>
      <p:sp>
        <p:nvSpPr>
          <p:cNvPr id="4" name="Text Placeholder 3">
            <a:extLst>
              <a:ext uri="{FF2B5EF4-FFF2-40B4-BE49-F238E27FC236}">
                <a16:creationId xmlns:a16="http://schemas.microsoft.com/office/drawing/2014/main" id="{CA7D653B-72B9-47B1-A4FA-B15031158C9B}"/>
              </a:ext>
            </a:extLst>
          </p:cNvPr>
          <p:cNvSpPr>
            <a:spLocks noGrp="1"/>
          </p:cNvSpPr>
          <p:nvPr>
            <p:ph type="body" sz="half" idx="2"/>
          </p:nvPr>
        </p:nvSpPr>
        <p:spPr>
          <a:xfrm>
            <a:off x="1591214" y="2714032"/>
            <a:ext cx="3184989" cy="2248181"/>
          </a:xfrm>
        </p:spPr>
        <p:txBody>
          <a:bodyPr>
            <a:normAutofit fontScale="92500" lnSpcReduction="20000"/>
          </a:bodyPr>
          <a:lstStyle/>
          <a:p>
            <a:pPr algn="ctr"/>
            <a:r>
              <a:rPr lang="en-US" sz="2600" dirty="0"/>
              <a:t>Take What You Need</a:t>
            </a:r>
          </a:p>
          <a:p>
            <a:pPr algn="ctr"/>
            <a:r>
              <a:rPr lang="en-US" sz="2600" dirty="0"/>
              <a:t>Take What You Can Carry</a:t>
            </a:r>
          </a:p>
          <a:p>
            <a:pPr algn="ctr"/>
            <a:r>
              <a:rPr lang="en-US" sz="2600" dirty="0"/>
              <a:t>Take What You Can Use</a:t>
            </a:r>
          </a:p>
          <a:p>
            <a:endParaRPr lang="en-US" dirty="0"/>
          </a:p>
        </p:txBody>
      </p:sp>
      <p:sp>
        <p:nvSpPr>
          <p:cNvPr id="5" name="Footer Placeholder 4">
            <a:extLst>
              <a:ext uri="{FF2B5EF4-FFF2-40B4-BE49-F238E27FC236}">
                <a16:creationId xmlns:a16="http://schemas.microsoft.com/office/drawing/2014/main" id="{BC28B3B1-0529-4861-88DF-5A65ED3DA07E}"/>
              </a:ext>
            </a:extLst>
          </p:cNvPr>
          <p:cNvSpPr>
            <a:spLocks noGrp="1"/>
          </p:cNvSpPr>
          <p:nvPr>
            <p:ph type="ftr" sz="quarter" idx="11"/>
          </p:nvPr>
        </p:nvSpPr>
        <p:spPr>
          <a:xfrm>
            <a:off x="3062705" y="5804210"/>
            <a:ext cx="5855719" cy="309201"/>
          </a:xfrm>
        </p:spPr>
        <p:txBody>
          <a:bodyPr/>
          <a:lstStyle/>
          <a:p>
            <a:r>
              <a:rPr lang="en-US" dirty="0"/>
              <a:t>Thomas J Lowe, RN, MPH, COHN-S</a:t>
            </a:r>
          </a:p>
        </p:txBody>
      </p:sp>
    </p:spTree>
    <p:extLst>
      <p:ext uri="{BB962C8B-B14F-4D97-AF65-F5344CB8AC3E}">
        <p14:creationId xmlns:p14="http://schemas.microsoft.com/office/powerpoint/2010/main" val="136900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2515BF-268C-4948-8FF3-8615856B2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DFE61F31-0530-46F4-B08D-3B418E749B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7" name="Straight Connector 16">
            <a:extLst>
              <a:ext uri="{FF2B5EF4-FFF2-40B4-BE49-F238E27FC236}">
                <a16:creationId xmlns:a16="http://schemas.microsoft.com/office/drawing/2014/main" id="{F24A66FE-6096-4908-8E2D-A0366AF81A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10EE9-7A22-4FA0-895C-19437C6A7C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97448AC7-3F82-4A8E-BCE0-6C869DBE0570}"/>
              </a:ext>
            </a:extLst>
          </p:cNvPr>
          <p:cNvPicPr>
            <a:picLocks noChangeAspect="1"/>
          </p:cNvPicPr>
          <p:nvPr/>
        </p:nvPicPr>
        <p:blipFill rotWithShape="1">
          <a:blip r:embed="rId4"/>
          <a:srcRect t="15728" r="-1" b="-1"/>
          <a:stretch/>
        </p:blipFill>
        <p:spPr>
          <a:xfrm>
            <a:off x="-165152" y="-72498"/>
            <a:ext cx="12357151" cy="6951072"/>
          </a:xfrm>
          <a:prstGeom prst="rect">
            <a:avLst/>
          </a:prstGeom>
        </p:spPr>
      </p:pic>
      <p:sp>
        <p:nvSpPr>
          <p:cNvPr id="21" name="Rectangle 20">
            <a:extLst>
              <a:ext uri="{FF2B5EF4-FFF2-40B4-BE49-F238E27FC236}">
                <a16:creationId xmlns:a16="http://schemas.microsoft.com/office/drawing/2014/main" id="{251FB098-5D50-4D65-9544-3A553D3D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460A7BF-F671-4E9F-8A2D-F55FF0820EDB}"/>
              </a:ext>
            </a:extLst>
          </p:cNvPr>
          <p:cNvSpPr>
            <a:spLocks noGrp="1"/>
          </p:cNvSpPr>
          <p:nvPr>
            <p:ph type="title"/>
          </p:nvPr>
        </p:nvSpPr>
        <p:spPr>
          <a:xfrm>
            <a:off x="6256018" y="5070079"/>
            <a:ext cx="5117884" cy="1129139"/>
          </a:xfrm>
        </p:spPr>
        <p:txBody>
          <a:bodyPr vert="horz" lIns="91440" tIns="45720" rIns="91440" bIns="45720" rtlCol="0" anchor="b">
            <a:normAutofit/>
          </a:bodyPr>
          <a:lstStyle/>
          <a:p>
            <a:r>
              <a:rPr lang="en-US" dirty="0">
                <a:solidFill>
                  <a:srgbClr val="FFFFFE"/>
                </a:solidFill>
              </a:rPr>
              <a:t>Leave Home With A Sense of Calm</a:t>
            </a:r>
          </a:p>
        </p:txBody>
      </p:sp>
      <p:cxnSp>
        <p:nvCxnSpPr>
          <p:cNvPr id="23" name="Straight Connector 22">
            <a:extLst>
              <a:ext uri="{FF2B5EF4-FFF2-40B4-BE49-F238E27FC236}">
                <a16:creationId xmlns:a16="http://schemas.microsoft.com/office/drawing/2014/main" id="{9FB0CDA3-CC7E-41B1-B9FA-614ABBE57F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817" y="5061521"/>
            <a:ext cx="0" cy="113440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3" name="Footer Placeholder 2">
            <a:extLst>
              <a:ext uri="{FF2B5EF4-FFF2-40B4-BE49-F238E27FC236}">
                <a16:creationId xmlns:a16="http://schemas.microsoft.com/office/drawing/2014/main" id="{50874915-E593-419D-B672-848A82A6CD50}"/>
              </a:ext>
            </a:extLst>
          </p:cNvPr>
          <p:cNvSpPr>
            <a:spLocks noGrp="1"/>
          </p:cNvSpPr>
          <p:nvPr>
            <p:ph type="ftr" sz="quarter" idx="11"/>
          </p:nvPr>
        </p:nvSpPr>
        <p:spPr>
          <a:xfrm>
            <a:off x="1246152" y="6267432"/>
            <a:ext cx="5453475" cy="320931"/>
          </a:xfrm>
        </p:spPr>
        <p:txBody>
          <a:bodyPr/>
          <a:lstStyle/>
          <a:p>
            <a:r>
              <a:rPr lang="en-US" dirty="0"/>
              <a:t>Thomas J Lowe, RN, MPH, COHN-S</a:t>
            </a:r>
          </a:p>
        </p:txBody>
      </p:sp>
    </p:spTree>
    <p:extLst>
      <p:ext uri="{BB962C8B-B14F-4D97-AF65-F5344CB8AC3E}">
        <p14:creationId xmlns:p14="http://schemas.microsoft.com/office/powerpoint/2010/main" val="390149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E241-2A1A-4531-AD67-0916A6DFA82A}"/>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Put Affairs In Order</a:t>
            </a:r>
          </a:p>
        </p:txBody>
      </p:sp>
      <p:sp>
        <p:nvSpPr>
          <p:cNvPr id="3" name="Content Placeholder 2">
            <a:extLst>
              <a:ext uri="{FF2B5EF4-FFF2-40B4-BE49-F238E27FC236}">
                <a16:creationId xmlns:a16="http://schemas.microsoft.com/office/drawing/2014/main" id="{18000F32-AFE9-4963-8585-5C8051EED340}"/>
              </a:ext>
            </a:extLst>
          </p:cNvPr>
          <p:cNvSpPr>
            <a:spLocks noGrp="1"/>
          </p:cNvSpPr>
          <p:nvPr>
            <p:ph idx="1"/>
          </p:nvPr>
        </p:nvSpPr>
        <p:spPr/>
        <p:txBody>
          <a:bodyPr>
            <a:normAutofit/>
          </a:bodyPr>
          <a:lstStyle/>
          <a:p>
            <a:r>
              <a:rPr lang="en-US" sz="2800" dirty="0"/>
              <a:t>Pay Bills In Advance</a:t>
            </a:r>
          </a:p>
          <a:p>
            <a:r>
              <a:rPr lang="en-US" sz="2800" dirty="0"/>
              <a:t>Obtain supply of Medications needed</a:t>
            </a:r>
          </a:p>
          <a:p>
            <a:r>
              <a:rPr lang="en-US" sz="2800" dirty="0"/>
              <a:t>Arrange for mail, home security, pets and plants</a:t>
            </a:r>
          </a:p>
          <a:p>
            <a:r>
              <a:rPr lang="en-US" sz="2800" dirty="0"/>
              <a:t>Contact information</a:t>
            </a:r>
          </a:p>
          <a:p>
            <a:r>
              <a:rPr lang="en-US" sz="2800" dirty="0"/>
              <a:t>Notify work, friends and family</a:t>
            </a:r>
          </a:p>
        </p:txBody>
      </p:sp>
      <p:sp>
        <p:nvSpPr>
          <p:cNvPr id="5" name="Footer Placeholder 4">
            <a:extLst>
              <a:ext uri="{FF2B5EF4-FFF2-40B4-BE49-F238E27FC236}">
                <a16:creationId xmlns:a16="http://schemas.microsoft.com/office/drawing/2014/main" id="{C213C850-F8AD-4F84-8E0F-BA0CEE236DCE}"/>
              </a:ext>
            </a:extLst>
          </p:cNvPr>
          <p:cNvSpPr>
            <a:spLocks noGrp="1"/>
          </p:cNvSpPr>
          <p:nvPr>
            <p:ph type="ftr" sz="quarter" idx="11"/>
          </p:nvPr>
        </p:nvSpPr>
        <p:spPr>
          <a:xfrm>
            <a:off x="4121485" y="5796861"/>
            <a:ext cx="5855719" cy="309201"/>
          </a:xfrm>
        </p:spPr>
        <p:txBody>
          <a:bodyPr/>
          <a:lstStyle/>
          <a:p>
            <a:r>
              <a:rPr lang="en-US" dirty="0"/>
              <a:t>Thomas J Lowe, RN, MPH, COHN-S</a:t>
            </a:r>
          </a:p>
        </p:txBody>
      </p:sp>
    </p:spTree>
    <p:extLst>
      <p:ext uri="{BB962C8B-B14F-4D97-AF65-F5344CB8AC3E}">
        <p14:creationId xmlns:p14="http://schemas.microsoft.com/office/powerpoint/2010/main" val="308232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187E280-42CA-468F-B99D-39F20137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873368F2-4313-4207-8428-7D43FC6C45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22" name="Straight Connector 21">
            <a:extLst>
              <a:ext uri="{FF2B5EF4-FFF2-40B4-BE49-F238E27FC236}">
                <a16:creationId xmlns:a16="http://schemas.microsoft.com/office/drawing/2014/main" id="{63992288-8A47-4BDE-A51E-47BF6AE7D6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7DBBB2-9334-430C-A39B-D52FDB85AE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98F6177D-728D-423D-991C-F0390019457B}"/>
              </a:ext>
            </a:extLst>
          </p:cNvPr>
          <p:cNvSpPr>
            <a:spLocks noGrp="1"/>
          </p:cNvSpPr>
          <p:nvPr>
            <p:ph type="title"/>
          </p:nvPr>
        </p:nvSpPr>
        <p:spPr>
          <a:xfrm>
            <a:off x="1534696" y="804519"/>
            <a:ext cx="9520158" cy="1049235"/>
          </a:xfrm>
        </p:spPr>
        <p:txBody>
          <a:bodyPr vert="horz" lIns="91440" tIns="45720" rIns="91440" bIns="45720" rtlCol="0" anchor="b">
            <a:normAutofit/>
          </a:bodyPr>
          <a:lstStyle/>
          <a:p>
            <a:r>
              <a:rPr lang="en-US"/>
              <a:t>Get a Current Sit-Rep</a:t>
            </a:r>
          </a:p>
        </p:txBody>
      </p:sp>
      <p:grpSp>
        <p:nvGrpSpPr>
          <p:cNvPr id="26" name="Group 25">
            <a:extLst>
              <a:ext uri="{FF2B5EF4-FFF2-40B4-BE49-F238E27FC236}">
                <a16:creationId xmlns:a16="http://schemas.microsoft.com/office/drawing/2014/main" id="{B4C9447C-C2CB-4772-A4A9-0970C07500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4695" y="2184357"/>
            <a:ext cx="4953618" cy="3281988"/>
            <a:chOff x="7807230" y="2012810"/>
            <a:chExt cx="3251252" cy="3459865"/>
          </a:xfrm>
        </p:grpSpPr>
        <p:sp>
          <p:nvSpPr>
            <p:cNvPr id="27" name="Rectangle 26">
              <a:extLst>
                <a:ext uri="{FF2B5EF4-FFF2-40B4-BE49-F238E27FC236}">
                  <a16:creationId xmlns:a16="http://schemas.microsoft.com/office/drawing/2014/main" id="{B53E01B6-E3CF-4304-9735-9CBBAE39C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3758E5-CE39-489E-B4ED-1CF4D7729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tent in the background&#10;&#10;Description automatically generated">
            <a:extLst>
              <a:ext uri="{FF2B5EF4-FFF2-40B4-BE49-F238E27FC236}">
                <a16:creationId xmlns:a16="http://schemas.microsoft.com/office/drawing/2014/main" id="{5BA9A4B6-4A5C-4A6E-BFA8-434897A5E38D}"/>
              </a:ext>
            </a:extLst>
          </p:cNvPr>
          <p:cNvPicPr>
            <a:picLocks noChangeAspect="1"/>
          </p:cNvPicPr>
          <p:nvPr/>
        </p:nvPicPr>
        <p:blipFill rotWithShape="1">
          <a:blip r:embed="rId4"/>
          <a:srcRect l="24148" r="52474" b="-2"/>
          <a:stretch/>
        </p:blipFill>
        <p:spPr>
          <a:xfrm>
            <a:off x="1711303" y="2347533"/>
            <a:ext cx="2224221" cy="2951059"/>
          </a:xfrm>
          <a:prstGeom prst="rect">
            <a:avLst/>
          </a:prstGeom>
        </p:spPr>
      </p:pic>
      <p:pic>
        <p:nvPicPr>
          <p:cNvPr id="13" name="Content Placeholder 12" descr="A group of people in a room&#10;&#10;Description automatically generated">
            <a:extLst>
              <a:ext uri="{FF2B5EF4-FFF2-40B4-BE49-F238E27FC236}">
                <a16:creationId xmlns:a16="http://schemas.microsoft.com/office/drawing/2014/main" id="{2AF579A3-D622-4B4B-98D1-B630639E6380}"/>
              </a:ext>
            </a:extLst>
          </p:cNvPr>
          <p:cNvPicPr>
            <a:picLocks noGrp="1" noChangeAspect="1"/>
          </p:cNvPicPr>
          <p:nvPr>
            <p:ph sz="half" idx="2"/>
          </p:nvPr>
        </p:nvPicPr>
        <p:blipFill rotWithShape="1">
          <a:blip r:embed="rId5"/>
          <a:srcRect l="15632" r="27841" b="1"/>
          <a:stretch/>
        </p:blipFill>
        <p:spPr>
          <a:xfrm>
            <a:off x="4100102" y="2348948"/>
            <a:ext cx="2224220" cy="2951059"/>
          </a:xfrm>
          <a:prstGeom prst="rect">
            <a:avLst/>
          </a:prstGeom>
        </p:spPr>
      </p:pic>
      <p:sp>
        <p:nvSpPr>
          <p:cNvPr id="10" name="Content Placeholder 9">
            <a:extLst>
              <a:ext uri="{FF2B5EF4-FFF2-40B4-BE49-F238E27FC236}">
                <a16:creationId xmlns:a16="http://schemas.microsoft.com/office/drawing/2014/main" id="{D6AF868C-0814-4ABD-8BB0-9BAA38BBBA7C}"/>
              </a:ext>
            </a:extLst>
          </p:cNvPr>
          <p:cNvSpPr>
            <a:spLocks noGrp="1"/>
          </p:cNvSpPr>
          <p:nvPr>
            <p:ph sz="half" idx="1"/>
          </p:nvPr>
        </p:nvSpPr>
        <p:spPr>
          <a:xfrm>
            <a:off x="6978902" y="1669143"/>
            <a:ext cx="4075951" cy="3797204"/>
          </a:xfrm>
        </p:spPr>
        <p:txBody>
          <a:bodyPr vert="horz" lIns="91440" tIns="45720" rIns="91440" bIns="45720" rtlCol="0" anchor="t">
            <a:normAutofit fontScale="92500" lnSpcReduction="20000"/>
          </a:bodyPr>
          <a:lstStyle/>
          <a:p>
            <a:r>
              <a:rPr lang="en-US" sz="1900" dirty="0"/>
              <a:t>Location of disaster site you will be deployed to</a:t>
            </a:r>
          </a:p>
          <a:p>
            <a:r>
              <a:rPr lang="en-US" sz="1900" dirty="0"/>
              <a:t>Conditions at the site</a:t>
            </a:r>
          </a:p>
          <a:p>
            <a:r>
              <a:rPr lang="en-US" sz="1900" dirty="0"/>
              <a:t>Hazard assessment</a:t>
            </a:r>
          </a:p>
          <a:p>
            <a:r>
              <a:rPr lang="en-US" sz="1900" dirty="0"/>
              <a:t>Special considerations</a:t>
            </a:r>
          </a:p>
          <a:p>
            <a:r>
              <a:rPr lang="en-US" sz="1900" dirty="0"/>
              <a:t>Climate &amp; Weather</a:t>
            </a:r>
          </a:p>
          <a:p>
            <a:r>
              <a:rPr lang="en-US" sz="1900" dirty="0"/>
              <a:t>Command and Control Structure</a:t>
            </a:r>
          </a:p>
          <a:p>
            <a:r>
              <a:rPr lang="en-US" sz="1900" dirty="0">
                <a:hlinkClick r:id="rId6"/>
              </a:rPr>
              <a:t>http://www.disastercenter.com/FEMA%20Daily%20Situation%20Report%20Archive%202020.html</a:t>
            </a:r>
            <a:endParaRPr lang="en-US" sz="1900" dirty="0"/>
          </a:p>
          <a:p>
            <a:endParaRPr lang="en-US" sz="1900" dirty="0"/>
          </a:p>
        </p:txBody>
      </p:sp>
      <p:sp>
        <p:nvSpPr>
          <p:cNvPr id="3" name="Footer Placeholder 2">
            <a:extLst>
              <a:ext uri="{FF2B5EF4-FFF2-40B4-BE49-F238E27FC236}">
                <a16:creationId xmlns:a16="http://schemas.microsoft.com/office/drawing/2014/main" id="{D1AE052A-1047-475D-94E1-EEDF565240B6}"/>
              </a:ext>
            </a:extLst>
          </p:cNvPr>
          <p:cNvSpPr>
            <a:spLocks noGrp="1"/>
          </p:cNvSpPr>
          <p:nvPr>
            <p:ph type="ftr" sz="quarter" idx="11"/>
          </p:nvPr>
        </p:nvSpPr>
        <p:spPr>
          <a:xfrm>
            <a:off x="3168140" y="5668782"/>
            <a:ext cx="5855719" cy="309201"/>
          </a:xfrm>
        </p:spPr>
        <p:txBody>
          <a:bodyPr/>
          <a:lstStyle/>
          <a:p>
            <a:r>
              <a:rPr lang="en-US" dirty="0"/>
              <a:t>Thomas J Lowe, RN, MPH, COHN-S</a:t>
            </a:r>
          </a:p>
        </p:txBody>
      </p:sp>
    </p:spTree>
    <p:extLst>
      <p:ext uri="{BB962C8B-B14F-4D97-AF65-F5344CB8AC3E}">
        <p14:creationId xmlns:p14="http://schemas.microsoft.com/office/powerpoint/2010/main" val="2974613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84E9-824D-487C-9486-1884C2CF290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Who </a:t>
            </a:r>
            <a:r>
              <a:rPr lang="en-US" dirty="0" err="1">
                <a:latin typeface="Aharoni" panose="02010803020104030203" pitchFamily="2" charset="-79"/>
                <a:cs typeface="Aharoni" panose="02010803020104030203" pitchFamily="2" charset="-79"/>
              </a:rPr>
              <a:t>Ya</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Gonna</a:t>
            </a:r>
            <a:r>
              <a:rPr lang="en-US" dirty="0">
                <a:latin typeface="Aharoni" panose="02010803020104030203" pitchFamily="2" charset="-79"/>
                <a:cs typeface="Aharoni" panose="02010803020104030203" pitchFamily="2" charset="-79"/>
              </a:rPr>
              <a:t> Call?!</a:t>
            </a:r>
          </a:p>
        </p:txBody>
      </p:sp>
      <p:sp>
        <p:nvSpPr>
          <p:cNvPr id="3" name="Content Placeholder 2">
            <a:extLst>
              <a:ext uri="{FF2B5EF4-FFF2-40B4-BE49-F238E27FC236}">
                <a16:creationId xmlns:a16="http://schemas.microsoft.com/office/drawing/2014/main" id="{E1C4E626-6E0A-4A82-8B9A-B58CD36E1D18}"/>
              </a:ext>
            </a:extLst>
          </p:cNvPr>
          <p:cNvSpPr>
            <a:spLocks noGrp="1"/>
          </p:cNvSpPr>
          <p:nvPr>
            <p:ph sz="half" idx="1"/>
          </p:nvPr>
        </p:nvSpPr>
        <p:spPr>
          <a:xfrm>
            <a:off x="1322362" y="2010878"/>
            <a:ext cx="5008099" cy="3438144"/>
          </a:xfrm>
        </p:spPr>
        <p:txBody>
          <a:bodyPr>
            <a:normAutofit fontScale="92500" lnSpcReduction="20000"/>
          </a:bodyPr>
          <a:lstStyle/>
          <a:p>
            <a:r>
              <a:rPr lang="en-US" sz="2800" dirty="0"/>
              <a:t>Who is in charge?  Is it YOU!</a:t>
            </a:r>
          </a:p>
          <a:p>
            <a:r>
              <a:rPr lang="en-US" sz="2800" dirty="0"/>
              <a:t>ICS clarifies this for you</a:t>
            </a:r>
          </a:p>
          <a:p>
            <a:r>
              <a:rPr lang="en-US" sz="2800" dirty="0"/>
              <a:t>Where do you fit in on the ICS framework?</a:t>
            </a:r>
          </a:p>
          <a:p>
            <a:r>
              <a:rPr lang="en-US" sz="2800" dirty="0"/>
              <a:t>How about home contacts, work contacts, emergency contacts?</a:t>
            </a:r>
          </a:p>
          <a:p>
            <a:pPr marL="0" indent="0">
              <a:buNone/>
            </a:pPr>
            <a:endParaRPr lang="en-US" dirty="0"/>
          </a:p>
        </p:txBody>
      </p:sp>
      <p:pic>
        <p:nvPicPr>
          <p:cNvPr id="6" name="Content Placeholder 5" descr="Diagram&#10;&#10;Description automatically generated">
            <a:extLst>
              <a:ext uri="{FF2B5EF4-FFF2-40B4-BE49-F238E27FC236}">
                <a16:creationId xmlns:a16="http://schemas.microsoft.com/office/drawing/2014/main" id="{94FA5B08-2D61-46C8-82CD-6E71B0166C34}"/>
              </a:ext>
            </a:extLst>
          </p:cNvPr>
          <p:cNvPicPr>
            <a:picLocks noGrp="1" noChangeAspect="1"/>
          </p:cNvPicPr>
          <p:nvPr>
            <p:ph sz="half" idx="2"/>
          </p:nvPr>
        </p:nvPicPr>
        <p:blipFill>
          <a:blip r:embed="rId2"/>
          <a:stretch>
            <a:fillRect/>
          </a:stretch>
        </p:blipFill>
        <p:spPr>
          <a:xfrm>
            <a:off x="6454774" y="1631852"/>
            <a:ext cx="5263613" cy="3713871"/>
          </a:xfrm>
        </p:spPr>
      </p:pic>
      <p:sp>
        <p:nvSpPr>
          <p:cNvPr id="5" name="Footer Placeholder 4">
            <a:extLst>
              <a:ext uri="{FF2B5EF4-FFF2-40B4-BE49-F238E27FC236}">
                <a16:creationId xmlns:a16="http://schemas.microsoft.com/office/drawing/2014/main" id="{864A1359-6FC2-4023-8805-DA6111D2EF00}"/>
              </a:ext>
            </a:extLst>
          </p:cNvPr>
          <p:cNvSpPr>
            <a:spLocks noGrp="1"/>
          </p:cNvSpPr>
          <p:nvPr>
            <p:ph type="ftr" sz="quarter" idx="11"/>
          </p:nvPr>
        </p:nvSpPr>
        <p:spPr/>
        <p:txBody>
          <a:bodyPr/>
          <a:lstStyle/>
          <a:p>
            <a:r>
              <a:rPr lang="en-US"/>
              <a:t>Thomas J Lowe, RN, MPH, COHN-S</a:t>
            </a:r>
            <a:endParaRPr lang="en-US" dirty="0"/>
          </a:p>
        </p:txBody>
      </p:sp>
    </p:spTree>
    <p:extLst>
      <p:ext uri="{BB962C8B-B14F-4D97-AF65-F5344CB8AC3E}">
        <p14:creationId xmlns:p14="http://schemas.microsoft.com/office/powerpoint/2010/main" val="291001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A989-A5C7-4AFD-B9F5-135751572C5B}"/>
              </a:ext>
            </a:extLst>
          </p:cNvPr>
          <p:cNvSpPr>
            <a:spLocks noGrp="1"/>
          </p:cNvSpPr>
          <p:nvPr>
            <p:ph type="title"/>
          </p:nvPr>
        </p:nvSpPr>
        <p:spPr>
          <a:xfrm>
            <a:off x="2427948" y="118716"/>
            <a:ext cx="8562580" cy="1887950"/>
          </a:xfrm>
        </p:spPr>
        <p:txBody>
          <a:bodyPr>
            <a:normAutofit/>
          </a:bodyPr>
          <a:lstStyle/>
          <a:p>
            <a:pPr algn="ctr"/>
            <a:r>
              <a:rPr lang="en-US" sz="2800" dirty="0"/>
              <a:t>Concept for Pre / Post Disaster Worker Training used with permission from</a:t>
            </a:r>
          </a:p>
        </p:txBody>
      </p:sp>
      <p:sp>
        <p:nvSpPr>
          <p:cNvPr id="3" name="Text Placeholder 2">
            <a:extLst>
              <a:ext uri="{FF2B5EF4-FFF2-40B4-BE49-F238E27FC236}">
                <a16:creationId xmlns:a16="http://schemas.microsoft.com/office/drawing/2014/main" id="{F77B8B16-935D-47A2-AD2C-2C2CE3F82E6B}"/>
              </a:ext>
            </a:extLst>
          </p:cNvPr>
          <p:cNvSpPr>
            <a:spLocks noGrp="1"/>
          </p:cNvSpPr>
          <p:nvPr>
            <p:ph type="body" idx="1"/>
          </p:nvPr>
        </p:nvSpPr>
        <p:spPr>
          <a:xfrm>
            <a:off x="2704276" y="2922535"/>
            <a:ext cx="8549990" cy="1012929"/>
          </a:xfrm>
        </p:spPr>
        <p:txBody>
          <a:bodyPr>
            <a:noAutofit/>
          </a:bodyPr>
          <a:lstStyle/>
          <a:p>
            <a:pPr algn="ctr"/>
            <a:r>
              <a:rPr lang="en-US" sz="3600" b="1" i="0" dirty="0">
                <a:solidFill>
                  <a:srgbClr val="000000"/>
                </a:solidFill>
                <a:effectLst/>
                <a:latin typeface="Franklin Gothic Medium Cond" panose="020B0606030402020204" pitchFamily="34" charset="0"/>
              </a:rPr>
              <a:t>The Mount Sinai </a:t>
            </a:r>
            <a:r>
              <a:rPr lang="en-US" sz="3600" b="1" i="0" dirty="0" err="1">
                <a:solidFill>
                  <a:srgbClr val="000000"/>
                </a:solidFill>
                <a:effectLst/>
                <a:latin typeface="Franklin Gothic Medium Cond" panose="020B0606030402020204" pitchFamily="34" charset="0"/>
              </a:rPr>
              <a:t>Selikoff</a:t>
            </a:r>
            <a:r>
              <a:rPr lang="en-US" sz="3600" b="1" i="0" dirty="0">
                <a:solidFill>
                  <a:srgbClr val="000000"/>
                </a:solidFill>
                <a:effectLst/>
                <a:latin typeface="Franklin Gothic Medium Cond" panose="020B0606030402020204" pitchFamily="34" charset="0"/>
              </a:rPr>
              <a:t> Centers for Occupational Health</a:t>
            </a:r>
            <a:endParaRPr lang="en-US" sz="3600" b="1" dirty="0">
              <a:latin typeface="Franklin Gothic Medium Cond" panose="020B0606030402020204" pitchFamily="34" charset="0"/>
            </a:endParaRPr>
          </a:p>
        </p:txBody>
      </p:sp>
      <p:sp>
        <p:nvSpPr>
          <p:cNvPr id="4" name="Footer Placeholder 3">
            <a:extLst>
              <a:ext uri="{FF2B5EF4-FFF2-40B4-BE49-F238E27FC236}">
                <a16:creationId xmlns:a16="http://schemas.microsoft.com/office/drawing/2014/main" id="{E5B0B065-D650-4F16-A269-E3DDE4DD1534}"/>
              </a:ext>
            </a:extLst>
          </p:cNvPr>
          <p:cNvSpPr>
            <a:spLocks noGrp="1"/>
          </p:cNvSpPr>
          <p:nvPr>
            <p:ph type="ftr" sz="quarter" idx="11"/>
          </p:nvPr>
        </p:nvSpPr>
        <p:spPr>
          <a:xfrm>
            <a:off x="3168140" y="5264165"/>
            <a:ext cx="5855719" cy="309201"/>
          </a:xfrm>
        </p:spPr>
        <p:txBody>
          <a:bodyPr/>
          <a:lstStyle/>
          <a:p>
            <a:r>
              <a:rPr lang="en-US"/>
              <a:t>Thomas J Lowe, RN, MPH, COHN-S</a:t>
            </a:r>
            <a:endParaRPr lang="en-US" dirty="0"/>
          </a:p>
        </p:txBody>
      </p:sp>
    </p:spTree>
    <p:extLst>
      <p:ext uri="{BB962C8B-B14F-4D97-AF65-F5344CB8AC3E}">
        <p14:creationId xmlns:p14="http://schemas.microsoft.com/office/powerpoint/2010/main" val="253270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E93A4E5-9844-4C94-BE97-92EDCA2EB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2113E9-B822-4FC0-9815-D9FD422C4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4">
            <a:extLst>
              <a:ext uri="{FF2B5EF4-FFF2-40B4-BE49-F238E27FC236}">
                <a16:creationId xmlns:a16="http://schemas.microsoft.com/office/drawing/2014/main" id="{365C28B1-6BC4-401E-A5C7-F21C71C29863}"/>
              </a:ext>
            </a:extLst>
          </p:cNvPr>
          <p:cNvSpPr>
            <a:spLocks noGrp="1"/>
          </p:cNvSpPr>
          <p:nvPr>
            <p:ph type="ctrTitle"/>
          </p:nvPr>
        </p:nvSpPr>
        <p:spPr>
          <a:xfrm>
            <a:off x="659301" y="1474969"/>
            <a:ext cx="2823919" cy="1868760"/>
          </a:xfrm>
        </p:spPr>
        <p:txBody>
          <a:bodyPr>
            <a:normAutofit/>
          </a:bodyPr>
          <a:lstStyle/>
          <a:p>
            <a:br>
              <a:rPr lang="en-US" sz="3600"/>
            </a:br>
            <a:endParaRPr lang="en-US" sz="3600"/>
          </a:p>
        </p:txBody>
      </p:sp>
      <p:sp>
        <p:nvSpPr>
          <p:cNvPr id="6" name="Subtitle 5">
            <a:extLst>
              <a:ext uri="{FF2B5EF4-FFF2-40B4-BE49-F238E27FC236}">
                <a16:creationId xmlns:a16="http://schemas.microsoft.com/office/drawing/2014/main" id="{5CDDBAA2-2153-4F96-8246-637A16921370}"/>
              </a:ext>
            </a:extLst>
          </p:cNvPr>
          <p:cNvSpPr>
            <a:spLocks noGrp="1"/>
          </p:cNvSpPr>
          <p:nvPr>
            <p:ph type="subTitle" idx="1"/>
          </p:nvPr>
        </p:nvSpPr>
        <p:spPr>
          <a:xfrm>
            <a:off x="659301" y="2104255"/>
            <a:ext cx="3176523" cy="2273229"/>
          </a:xfrm>
        </p:spPr>
        <p:txBody>
          <a:bodyPr>
            <a:normAutofit fontScale="77500" lnSpcReduction="20000"/>
          </a:bodyPr>
          <a:lstStyle/>
          <a:p>
            <a:pPr algn="ctr"/>
            <a:r>
              <a:rPr lang="en-US" sz="1600" dirty="0"/>
              <a:t>     </a:t>
            </a:r>
            <a:r>
              <a:rPr lang="en-US" sz="2800" dirty="0"/>
              <a:t>The Importance of </a:t>
            </a:r>
            <a:r>
              <a:rPr lang="en-US" sz="2800" dirty="0" err="1"/>
              <a:t>ics</a:t>
            </a:r>
            <a:r>
              <a:rPr lang="en-US" sz="2800" dirty="0"/>
              <a:t> at a disaster ….</a:t>
            </a:r>
          </a:p>
          <a:p>
            <a:pPr algn="ctr"/>
            <a:r>
              <a:rPr lang="en-US" sz="2800" b="1" i="1" dirty="0"/>
              <a:t>Order out of chaos!</a:t>
            </a:r>
          </a:p>
        </p:txBody>
      </p:sp>
      <p:cxnSp>
        <p:nvCxnSpPr>
          <p:cNvPr id="17" name="Straight Connector 16">
            <a:extLst>
              <a:ext uri="{FF2B5EF4-FFF2-40B4-BE49-F238E27FC236}">
                <a16:creationId xmlns:a16="http://schemas.microsoft.com/office/drawing/2014/main" id="{54CC25F9-2E48-48AB-8BC0-F5F264549F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0988"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19" name="Group 18">
            <a:extLst>
              <a:ext uri="{FF2B5EF4-FFF2-40B4-BE49-F238E27FC236}">
                <a16:creationId xmlns:a16="http://schemas.microsoft.com/office/drawing/2014/main" id="{28665850-0FEB-436B-AD92-E1873CA4C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0" name="Rectangle 19">
              <a:extLst>
                <a:ext uri="{FF2B5EF4-FFF2-40B4-BE49-F238E27FC236}">
                  <a16:creationId xmlns:a16="http://schemas.microsoft.com/office/drawing/2014/main" id="{29497226-2365-4B3B-9781-1EA8B98DB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63181C-F135-428D-88EE-BDA1BF33E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FFBBF4E2-8D2F-43D2-865D-87F0B3ED0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099"/>
            <a:ext cx="6621291"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24046D3C-4125-41B4-BA79-8993AF1CDA40}"/>
              </a:ext>
            </a:extLst>
          </p:cNvPr>
          <p:cNvPicPr>
            <a:picLocks noChangeAspect="1"/>
          </p:cNvPicPr>
          <p:nvPr/>
        </p:nvPicPr>
        <p:blipFill>
          <a:blip r:embed="rId3"/>
          <a:stretch>
            <a:fillRect/>
          </a:stretch>
        </p:blipFill>
        <p:spPr>
          <a:xfrm>
            <a:off x="4618374" y="1721378"/>
            <a:ext cx="6282919" cy="2656106"/>
          </a:xfrm>
          <a:prstGeom prst="rect">
            <a:avLst/>
          </a:prstGeom>
        </p:spPr>
      </p:pic>
      <p:pic>
        <p:nvPicPr>
          <p:cNvPr id="25" name="Picture 24">
            <a:extLst>
              <a:ext uri="{FF2B5EF4-FFF2-40B4-BE49-F238E27FC236}">
                <a16:creationId xmlns:a16="http://schemas.microsoft.com/office/drawing/2014/main" id="{8EF1841E-483F-48D2-BEE9-419DB846F0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t="2769" b="-2769"/>
          <a:stretch/>
        </p:blipFill>
        <p:spPr>
          <a:xfrm>
            <a:off x="0" y="6135624"/>
            <a:ext cx="12192000" cy="742950"/>
          </a:xfrm>
          <a:prstGeom prst="rect">
            <a:avLst/>
          </a:prstGeom>
        </p:spPr>
      </p:pic>
      <p:cxnSp>
        <p:nvCxnSpPr>
          <p:cNvPr id="27" name="Straight Connector 26">
            <a:extLst>
              <a:ext uri="{FF2B5EF4-FFF2-40B4-BE49-F238E27FC236}">
                <a16:creationId xmlns:a16="http://schemas.microsoft.com/office/drawing/2014/main" id="{D59C9410-83E0-4382-9205-407BA785C3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E614232-4C35-4F03-89C3-D68D7571A434}"/>
              </a:ext>
            </a:extLst>
          </p:cNvPr>
          <p:cNvSpPr>
            <a:spLocks noGrp="1"/>
          </p:cNvSpPr>
          <p:nvPr>
            <p:ph type="ftr" sz="quarter" idx="11"/>
          </p:nvPr>
        </p:nvSpPr>
        <p:spPr/>
        <p:txBody>
          <a:bodyPr/>
          <a:lstStyle/>
          <a:p>
            <a:r>
              <a:rPr lang="en-US"/>
              <a:t>Thomas J Lowe, RN, MPH, COHN-S</a:t>
            </a:r>
            <a:endParaRPr lang="en-US" dirty="0"/>
          </a:p>
        </p:txBody>
      </p:sp>
    </p:spTree>
    <p:extLst>
      <p:ext uri="{BB962C8B-B14F-4D97-AF65-F5344CB8AC3E}">
        <p14:creationId xmlns:p14="http://schemas.microsoft.com/office/powerpoint/2010/main" val="217742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33F5-D98E-4915-966B-1319450F5E31}"/>
              </a:ext>
            </a:extLst>
          </p:cNvPr>
          <p:cNvSpPr>
            <a:spLocks noGrp="1"/>
          </p:cNvSpPr>
          <p:nvPr>
            <p:ph type="title"/>
          </p:nvPr>
        </p:nvSpPr>
        <p:spPr/>
        <p:txBody>
          <a:bodyPr>
            <a:normAutofit/>
          </a:bodyPr>
          <a:lstStyle/>
          <a:p>
            <a:r>
              <a:rPr lang="en-US" sz="3600" i="1" dirty="0">
                <a:effectLst>
                  <a:outerShdw blurRad="38100" dist="38100" dir="2700000" algn="tl">
                    <a:srgbClr val="000000">
                      <a:alpha val="43137"/>
                    </a:srgbClr>
                  </a:outerShdw>
                </a:effectLst>
              </a:rPr>
              <a:t>Function Follows Forms</a:t>
            </a:r>
          </a:p>
        </p:txBody>
      </p:sp>
      <p:sp>
        <p:nvSpPr>
          <p:cNvPr id="3" name="Content Placeholder 2">
            <a:extLst>
              <a:ext uri="{FF2B5EF4-FFF2-40B4-BE49-F238E27FC236}">
                <a16:creationId xmlns:a16="http://schemas.microsoft.com/office/drawing/2014/main" id="{12572284-CF9D-4AA0-BAF6-C9D57B2A398E}"/>
              </a:ext>
            </a:extLst>
          </p:cNvPr>
          <p:cNvSpPr>
            <a:spLocks noGrp="1"/>
          </p:cNvSpPr>
          <p:nvPr>
            <p:ph idx="1"/>
          </p:nvPr>
        </p:nvSpPr>
        <p:spPr/>
        <p:txBody>
          <a:bodyPr/>
          <a:lstStyle/>
          <a:p>
            <a:r>
              <a:rPr lang="en-US" sz="3200" dirty="0">
                <a:hlinkClick r:id="rId3"/>
              </a:rPr>
              <a:t>Incident Management Forms (ICS)</a:t>
            </a:r>
          </a:p>
          <a:p>
            <a:endParaRPr lang="en-US" dirty="0">
              <a:hlinkClick r:id="rId3"/>
            </a:endParaRPr>
          </a:p>
          <a:p>
            <a:r>
              <a:rPr lang="en-US" sz="2800" dirty="0">
                <a:hlinkClick r:id="rId3"/>
              </a:rPr>
              <a:t>https://training.fema.gov/icsresource/icsforms.aspx</a:t>
            </a:r>
            <a:endParaRPr lang="en-US" sz="2800" dirty="0"/>
          </a:p>
          <a:p>
            <a:endParaRPr lang="en-US" dirty="0"/>
          </a:p>
        </p:txBody>
      </p:sp>
      <p:sp>
        <p:nvSpPr>
          <p:cNvPr id="5" name="Footer Placeholder 4">
            <a:extLst>
              <a:ext uri="{FF2B5EF4-FFF2-40B4-BE49-F238E27FC236}">
                <a16:creationId xmlns:a16="http://schemas.microsoft.com/office/drawing/2014/main" id="{D9618645-542D-41AB-A3ED-E3E68D47B942}"/>
              </a:ext>
            </a:extLst>
          </p:cNvPr>
          <p:cNvSpPr>
            <a:spLocks noGrp="1"/>
          </p:cNvSpPr>
          <p:nvPr>
            <p:ph type="ftr" sz="quarter" idx="11"/>
          </p:nvPr>
        </p:nvSpPr>
        <p:spPr>
          <a:xfrm>
            <a:off x="3366915" y="5628323"/>
            <a:ext cx="5855719" cy="309201"/>
          </a:xfrm>
        </p:spPr>
        <p:txBody>
          <a:bodyPr/>
          <a:lstStyle/>
          <a:p>
            <a:r>
              <a:rPr lang="en-US"/>
              <a:t>Thomas J Lowe, RN, MPH, COHN-S</a:t>
            </a:r>
            <a:endParaRPr lang="en-US" dirty="0"/>
          </a:p>
        </p:txBody>
      </p:sp>
    </p:spTree>
    <p:extLst>
      <p:ext uri="{BB962C8B-B14F-4D97-AF65-F5344CB8AC3E}">
        <p14:creationId xmlns:p14="http://schemas.microsoft.com/office/powerpoint/2010/main" val="245544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First To Arrive Here!</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688123" y="1848777"/>
            <a:ext cx="7608277" cy="417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EE67BBB-B808-4461-B516-71A838E595AC}"/>
              </a:ext>
            </a:extLst>
          </p:cNvPr>
          <p:cNvSpPr txBox="1"/>
          <p:nvPr/>
        </p:nvSpPr>
        <p:spPr>
          <a:xfrm>
            <a:off x="3671668" y="4895557"/>
            <a:ext cx="2532184" cy="523220"/>
          </a:xfrm>
          <a:prstGeom prst="rect">
            <a:avLst/>
          </a:prstGeom>
          <a:noFill/>
        </p:spPr>
        <p:txBody>
          <a:bodyPr wrap="square" rtlCol="0">
            <a:spAutoFit/>
          </a:bodyPr>
          <a:lstStyle/>
          <a:p>
            <a:r>
              <a:rPr lang="en-US" sz="2800" b="1" dirty="0">
                <a:solidFill>
                  <a:schemeClr val="accent2">
                    <a:lumMod val="20000"/>
                    <a:lumOff val="80000"/>
                  </a:schemeClr>
                </a:solidFill>
                <a:latin typeface="Aharoni" panose="02010803020104030203" pitchFamily="2" charset="-79"/>
                <a:cs typeface="Aharoni" panose="02010803020104030203" pitchFamily="2" charset="-79"/>
              </a:rPr>
              <a:t>NOW WHAT ?</a:t>
            </a:r>
          </a:p>
        </p:txBody>
      </p:sp>
      <p:sp>
        <p:nvSpPr>
          <p:cNvPr id="5" name="Footer Placeholder 4">
            <a:extLst>
              <a:ext uri="{FF2B5EF4-FFF2-40B4-BE49-F238E27FC236}">
                <a16:creationId xmlns:a16="http://schemas.microsoft.com/office/drawing/2014/main" id="{1F50E56C-E4A2-4870-AE98-81C995EAB1AC}"/>
              </a:ext>
            </a:extLst>
          </p:cNvPr>
          <p:cNvSpPr>
            <a:spLocks noGrp="1"/>
          </p:cNvSpPr>
          <p:nvPr>
            <p:ph type="ftr" sz="quarter" idx="11"/>
          </p:nvPr>
        </p:nvSpPr>
        <p:spPr>
          <a:xfrm>
            <a:off x="2895600" y="5569142"/>
            <a:ext cx="5855719" cy="309201"/>
          </a:xfrm>
        </p:spPr>
        <p:txBody>
          <a:bodyPr/>
          <a:lstStyle/>
          <a:p>
            <a:r>
              <a:rPr lang="en-US" dirty="0"/>
              <a:t>Thomas J Lowe, RN, MPH, COHN-S</a:t>
            </a:r>
          </a:p>
        </p:txBody>
      </p:sp>
    </p:spTree>
    <p:extLst>
      <p:ext uri="{BB962C8B-B14F-4D97-AF65-F5344CB8AC3E}">
        <p14:creationId xmlns:p14="http://schemas.microsoft.com/office/powerpoint/2010/main" val="4306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34510A-DB30-456D-9F45-F70101243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9E3E4AB-D495-4E09-86D0-3C3F1CD33C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id="{59D48945-BEE9-473E-9443-A1CE317E2D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D6752A-2411-44BF-8C92-DF55B95F3A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ar parked in front of a house&#10;&#10;Description automatically generated">
            <a:extLst>
              <a:ext uri="{FF2B5EF4-FFF2-40B4-BE49-F238E27FC236}">
                <a16:creationId xmlns:a16="http://schemas.microsoft.com/office/drawing/2014/main" id="{5EC4F872-6564-402D-B354-1F983791FFF7}"/>
              </a:ext>
            </a:extLst>
          </p:cNvPr>
          <p:cNvPicPr>
            <a:picLocks noGrp="1" noChangeAspect="1"/>
          </p:cNvPicPr>
          <p:nvPr>
            <p:ph idx="1"/>
          </p:nvPr>
        </p:nvPicPr>
        <p:blipFill rotWithShape="1">
          <a:blip r:embed="rId4">
            <a:alphaModFix amt="50000"/>
          </a:blip>
          <a:srcRect t="6248" r="-1" b="-1"/>
          <a:stretch/>
        </p:blipFill>
        <p:spPr>
          <a:xfrm>
            <a:off x="20" y="10"/>
            <a:ext cx="12191675" cy="6857990"/>
          </a:xfrm>
          <a:prstGeom prst="rect">
            <a:avLst/>
          </a:prstGeom>
        </p:spPr>
      </p:pic>
      <p:sp>
        <p:nvSpPr>
          <p:cNvPr id="2" name="Title 1">
            <a:extLst>
              <a:ext uri="{FF2B5EF4-FFF2-40B4-BE49-F238E27FC236}">
                <a16:creationId xmlns:a16="http://schemas.microsoft.com/office/drawing/2014/main" id="{F60E050A-C66F-4E8C-A405-A61EC9487B70}"/>
              </a:ext>
            </a:extLst>
          </p:cNvPr>
          <p:cNvSpPr>
            <a:spLocks noGrp="1"/>
          </p:cNvSpPr>
          <p:nvPr>
            <p:ph type="title"/>
          </p:nvPr>
        </p:nvSpPr>
        <p:spPr>
          <a:xfrm>
            <a:off x="4976636" y="992221"/>
            <a:ext cx="6247308" cy="4873558"/>
          </a:xfrm>
        </p:spPr>
        <p:txBody>
          <a:bodyPr vert="horz" lIns="91440" tIns="45720" rIns="91440" bIns="0" rtlCol="0" anchor="ctr">
            <a:normAutofit/>
          </a:bodyPr>
          <a:lstStyle/>
          <a:p>
            <a:pPr algn="ctr"/>
            <a:r>
              <a:rPr lang="en-US" sz="4800" dirty="0"/>
              <a:t>You Have Arrived As A Replacement</a:t>
            </a:r>
            <a:br>
              <a:rPr lang="en-US" sz="4800" dirty="0"/>
            </a:br>
            <a:br>
              <a:rPr lang="en-US" sz="4800" dirty="0"/>
            </a:br>
            <a:r>
              <a:rPr lang="en-US" sz="4800" dirty="0"/>
              <a:t>NOW WHAT?</a:t>
            </a:r>
          </a:p>
        </p:txBody>
      </p:sp>
      <p:cxnSp>
        <p:nvCxnSpPr>
          <p:cNvPr id="20" name="Straight Connector 19">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D614BC2-CB12-439C-8DC9-F3C3429F9AB6}"/>
              </a:ext>
            </a:extLst>
          </p:cNvPr>
          <p:cNvSpPr>
            <a:spLocks noGrp="1"/>
          </p:cNvSpPr>
          <p:nvPr>
            <p:ph type="ftr" sz="quarter" idx="11"/>
          </p:nvPr>
        </p:nvSpPr>
        <p:spPr>
          <a:xfrm>
            <a:off x="2048776" y="6319958"/>
            <a:ext cx="5855719" cy="309201"/>
          </a:xfrm>
        </p:spPr>
        <p:txBody>
          <a:bodyPr/>
          <a:lstStyle/>
          <a:p>
            <a:r>
              <a:rPr lang="en-US" dirty="0"/>
              <a:t>Thomas J Lowe, RN, MPH, COHN-S</a:t>
            </a:r>
          </a:p>
        </p:txBody>
      </p:sp>
    </p:spTree>
    <p:extLst>
      <p:ext uri="{BB962C8B-B14F-4D97-AF65-F5344CB8AC3E}">
        <p14:creationId xmlns:p14="http://schemas.microsoft.com/office/powerpoint/2010/main" val="291864895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E7A4-FF0B-4A8A-B0A8-312D1826C0EB}"/>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Plan your work – Work your plan</a:t>
            </a:r>
          </a:p>
        </p:txBody>
      </p:sp>
      <p:sp>
        <p:nvSpPr>
          <p:cNvPr id="3" name="Content Placeholder 2">
            <a:extLst>
              <a:ext uri="{FF2B5EF4-FFF2-40B4-BE49-F238E27FC236}">
                <a16:creationId xmlns:a16="http://schemas.microsoft.com/office/drawing/2014/main" id="{9412E1DC-81FF-4E5C-9E75-234B8ABDDFF5}"/>
              </a:ext>
            </a:extLst>
          </p:cNvPr>
          <p:cNvSpPr>
            <a:spLocks noGrp="1"/>
          </p:cNvSpPr>
          <p:nvPr>
            <p:ph idx="1"/>
          </p:nvPr>
        </p:nvSpPr>
        <p:spPr/>
        <p:txBody>
          <a:bodyPr/>
          <a:lstStyle/>
          <a:p>
            <a:r>
              <a:rPr lang="en-US" sz="2800" dirty="0"/>
              <a:t>Report In</a:t>
            </a:r>
          </a:p>
          <a:p>
            <a:r>
              <a:rPr lang="en-US" sz="2800" dirty="0"/>
              <a:t>IAP – Operational Periods</a:t>
            </a:r>
          </a:p>
          <a:p>
            <a:r>
              <a:rPr lang="en-US" sz="2800" dirty="0"/>
              <a:t>Get a Sit Rep then brief your team – Set expectations</a:t>
            </a:r>
          </a:p>
          <a:p>
            <a:r>
              <a:rPr lang="en-US" sz="2800" dirty="0"/>
              <a:t>Establish your BOO</a:t>
            </a:r>
          </a:p>
          <a:p>
            <a:r>
              <a:rPr lang="en-US" sz="2800" dirty="0"/>
              <a:t>Go to work!</a:t>
            </a:r>
          </a:p>
          <a:p>
            <a:pPr marL="0" indent="0">
              <a:buNone/>
            </a:pPr>
            <a:endParaRPr lang="en-US" dirty="0"/>
          </a:p>
        </p:txBody>
      </p:sp>
      <p:sp>
        <p:nvSpPr>
          <p:cNvPr id="5" name="Footer Placeholder 4">
            <a:extLst>
              <a:ext uri="{FF2B5EF4-FFF2-40B4-BE49-F238E27FC236}">
                <a16:creationId xmlns:a16="http://schemas.microsoft.com/office/drawing/2014/main" id="{271F35DF-7119-4E22-AFE4-E4D7C48FE634}"/>
              </a:ext>
            </a:extLst>
          </p:cNvPr>
          <p:cNvSpPr>
            <a:spLocks noGrp="1"/>
          </p:cNvSpPr>
          <p:nvPr>
            <p:ph type="ftr" sz="quarter" idx="11"/>
          </p:nvPr>
        </p:nvSpPr>
        <p:spPr>
          <a:xfrm>
            <a:off x="3168140" y="5628323"/>
            <a:ext cx="5855719" cy="309201"/>
          </a:xfrm>
        </p:spPr>
        <p:txBody>
          <a:bodyPr/>
          <a:lstStyle/>
          <a:p>
            <a:r>
              <a:rPr lang="en-US" dirty="0"/>
              <a:t>Thomas J Lowe, RN, MPH, COHN-S</a:t>
            </a:r>
          </a:p>
        </p:txBody>
      </p:sp>
    </p:spTree>
    <p:extLst>
      <p:ext uri="{BB962C8B-B14F-4D97-AF65-F5344CB8AC3E}">
        <p14:creationId xmlns:p14="http://schemas.microsoft.com/office/powerpoint/2010/main" val="183998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61EE-7268-4D62-8C19-AA88708D57AC}"/>
              </a:ext>
            </a:extLst>
          </p:cNvPr>
          <p:cNvSpPr>
            <a:spLocks noGrp="1"/>
          </p:cNvSpPr>
          <p:nvPr>
            <p:ph type="title"/>
          </p:nvPr>
        </p:nvSpPr>
        <p:spPr>
          <a:xfrm>
            <a:off x="1534696" y="804519"/>
            <a:ext cx="9520158" cy="2065290"/>
          </a:xfrm>
        </p:spPr>
        <p:txBody>
          <a:bodyPr>
            <a:normAutofit/>
          </a:bodyPr>
          <a:lstStyle/>
          <a:p>
            <a:r>
              <a:rPr lang="en-US" sz="4800" dirty="0">
                <a:highlight>
                  <a:srgbClr val="FFFF00"/>
                </a:highlight>
              </a:rPr>
              <a:t>What Could Possibly Go Wrong!</a:t>
            </a:r>
          </a:p>
        </p:txBody>
      </p:sp>
      <p:sp>
        <p:nvSpPr>
          <p:cNvPr id="4" name="Footer Placeholder 3">
            <a:extLst>
              <a:ext uri="{FF2B5EF4-FFF2-40B4-BE49-F238E27FC236}">
                <a16:creationId xmlns:a16="http://schemas.microsoft.com/office/drawing/2014/main" id="{B85C3D3B-0F17-4D28-8237-964FA6413B6D}"/>
              </a:ext>
            </a:extLst>
          </p:cNvPr>
          <p:cNvSpPr>
            <a:spLocks noGrp="1"/>
          </p:cNvSpPr>
          <p:nvPr>
            <p:ph type="ftr" sz="quarter" idx="11"/>
          </p:nvPr>
        </p:nvSpPr>
        <p:spPr>
          <a:xfrm>
            <a:off x="3366915" y="5744280"/>
            <a:ext cx="5855719" cy="309201"/>
          </a:xfrm>
        </p:spPr>
        <p:txBody>
          <a:bodyPr/>
          <a:lstStyle/>
          <a:p>
            <a:r>
              <a:rPr lang="en-US" dirty="0"/>
              <a:t>Thomas J Lowe, RN, MPH, COHN-S</a:t>
            </a:r>
          </a:p>
        </p:txBody>
      </p:sp>
    </p:spTree>
    <p:extLst>
      <p:ext uri="{BB962C8B-B14F-4D97-AF65-F5344CB8AC3E}">
        <p14:creationId xmlns:p14="http://schemas.microsoft.com/office/powerpoint/2010/main" val="418588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534696" y="804519"/>
            <a:ext cx="9520158" cy="1049235"/>
          </a:xfrm>
        </p:spPr>
        <p:txBody>
          <a:bodyPr>
            <a:normAutofit/>
          </a:bodyPr>
          <a:lstStyle/>
          <a:p>
            <a:r>
              <a:rPr lang="en-US" dirty="0"/>
              <a:t>Pitfalls of the disaster</a:t>
            </a:r>
          </a:p>
        </p:txBody>
      </p:sp>
      <p:pic>
        <p:nvPicPr>
          <p:cNvPr id="9" name="Picture 8">
            <a:extLst>
              <a:ext uri="{FF2B5EF4-FFF2-40B4-BE49-F238E27FC236}">
                <a16:creationId xmlns:a16="http://schemas.microsoft.com/office/drawing/2014/main" id="{0DD27FA4-E917-1A4B-90B7-6F7401ABD9C2}"/>
              </a:ext>
              <a:ext uri="{C183D7F6-B498-43B3-948B-1728B52AA6E4}">
                <adec:decorative xmlns:adec="http://schemas.microsoft.com/office/drawing/2017/decorative" val="1"/>
              </a:ext>
            </a:extLst>
          </p:cNvPr>
          <p:cNvPicPr>
            <a:picLocks noChangeAspect="1"/>
          </p:cNvPicPr>
          <p:nvPr/>
        </p:nvPicPr>
        <p:blipFill rotWithShape="1">
          <a:blip r:embed="rId3"/>
          <a:srcRect t="41106" b="16016"/>
          <a:stretch/>
        </p:blipFill>
        <p:spPr>
          <a:xfrm>
            <a:off x="6108443" y="2042844"/>
            <a:ext cx="2391342" cy="1475337"/>
          </a:xfrm>
          <a:prstGeom prst="rect">
            <a:avLst/>
          </a:prstGeom>
        </p:spPr>
      </p:pic>
      <p:pic>
        <p:nvPicPr>
          <p:cNvPr id="10" name="Picture 9" descr="A close up of a telephone&#10;&#10;Description automatically generated">
            <a:extLst>
              <a:ext uri="{FF2B5EF4-FFF2-40B4-BE49-F238E27FC236}">
                <a16:creationId xmlns:a16="http://schemas.microsoft.com/office/drawing/2014/main" id="{FC43A6C9-2559-4971-97E7-FC1AE448BB1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949465" y="3816317"/>
            <a:ext cx="1047918" cy="1931647"/>
          </a:xfrm>
          <a:prstGeom prst="rect">
            <a:avLst/>
          </a:prstGeom>
        </p:spPr>
      </p:pic>
      <p:pic>
        <p:nvPicPr>
          <p:cNvPr id="4" name="Picture 3" descr="A house on the side of a road&#10;&#10;Description automatically generated">
            <a:extLst>
              <a:ext uri="{FF2B5EF4-FFF2-40B4-BE49-F238E27FC236}">
                <a16:creationId xmlns:a16="http://schemas.microsoft.com/office/drawing/2014/main" id="{B4E891F0-473C-4593-BF63-DE145B817788}"/>
              </a:ext>
            </a:extLst>
          </p:cNvPr>
          <p:cNvPicPr>
            <a:picLocks noChangeAspect="1"/>
          </p:cNvPicPr>
          <p:nvPr/>
        </p:nvPicPr>
        <p:blipFill>
          <a:blip r:embed="rId6"/>
          <a:stretch>
            <a:fillRect/>
          </a:stretch>
        </p:blipFill>
        <p:spPr>
          <a:xfrm>
            <a:off x="8987311" y="2976061"/>
            <a:ext cx="2390738" cy="1696361"/>
          </a:xfrm>
          <a:prstGeom prst="rect">
            <a:avLst/>
          </a:prstGeom>
        </p:spPr>
      </p:pic>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806957465"/>
              </p:ext>
            </p:extLst>
          </p:nvPr>
        </p:nvGraphicFramePr>
        <p:xfrm>
          <a:off x="1534695" y="2182137"/>
          <a:ext cx="4086222" cy="32842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C9210BD6-4A4A-4F90-8E6D-DF7A6EA2F76F}"/>
              </a:ext>
            </a:extLst>
          </p:cNvPr>
          <p:cNvSpPr txBox="1"/>
          <p:nvPr/>
        </p:nvSpPr>
        <p:spPr>
          <a:xfrm>
            <a:off x="9585196" y="6657945"/>
            <a:ext cx="260680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Telecommunications_policy_of_the_United_Stat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 name="Footer Placeholder 5">
            <a:extLst>
              <a:ext uri="{FF2B5EF4-FFF2-40B4-BE49-F238E27FC236}">
                <a16:creationId xmlns:a16="http://schemas.microsoft.com/office/drawing/2014/main" id="{7011BF7F-8CE4-49C9-9B08-A88D398F576A}"/>
              </a:ext>
            </a:extLst>
          </p:cNvPr>
          <p:cNvSpPr>
            <a:spLocks noGrp="1"/>
          </p:cNvSpPr>
          <p:nvPr>
            <p:ph type="ftr" sz="quarter" idx="11"/>
          </p:nvPr>
        </p:nvSpPr>
        <p:spPr>
          <a:xfrm>
            <a:off x="2894263" y="5640129"/>
            <a:ext cx="5855719" cy="309201"/>
          </a:xfrm>
        </p:spPr>
        <p:txBody>
          <a:bodyPr/>
          <a:lstStyle/>
          <a:p>
            <a:r>
              <a:rPr lang="en-US" dirty="0"/>
              <a:t>Thomas J Lowe, RN, MPH, COHN-S</a:t>
            </a:r>
          </a:p>
        </p:txBody>
      </p:sp>
    </p:spTree>
    <p:extLst>
      <p:ext uri="{BB962C8B-B14F-4D97-AF65-F5344CB8AC3E}">
        <p14:creationId xmlns:p14="http://schemas.microsoft.com/office/powerpoint/2010/main" val="1496850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534696" y="804519"/>
            <a:ext cx="9520158" cy="1049235"/>
          </a:xfrm>
        </p:spPr>
        <p:txBody>
          <a:bodyPr>
            <a:normAutofit/>
          </a:bodyPr>
          <a:lstStyle/>
          <a:p>
            <a:r>
              <a:rPr lang="en-US" dirty="0"/>
              <a:t>Pitfalls of the disaster</a:t>
            </a:r>
          </a:p>
        </p:txBody>
      </p:sp>
      <p:grpSp>
        <p:nvGrpSpPr>
          <p:cNvPr id="14" name="Group 13">
            <a:extLst>
              <a:ext uri="{FF2B5EF4-FFF2-40B4-BE49-F238E27FC236}">
                <a16:creationId xmlns:a16="http://schemas.microsoft.com/office/drawing/2014/main" id="{B0CFF6A4-AE4F-433A-834B-89ED2E8C1F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184357"/>
            <a:ext cx="4948659" cy="3281988"/>
            <a:chOff x="7807230" y="2012810"/>
            <a:chExt cx="3251252" cy="3459865"/>
          </a:xfrm>
        </p:grpSpPr>
        <p:sp>
          <p:nvSpPr>
            <p:cNvPr id="15" name="Rectangle 14">
              <a:extLst>
                <a:ext uri="{FF2B5EF4-FFF2-40B4-BE49-F238E27FC236}">
                  <a16:creationId xmlns:a16="http://schemas.microsoft.com/office/drawing/2014/main" id="{FA3D3EDB-385C-4A46-9A8B-32F8FCA54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3AD7A5-6565-4A55-9903-4F2E9AF11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72338679"/>
              </p:ext>
            </p:extLst>
          </p:nvPr>
        </p:nvGraphicFramePr>
        <p:xfrm>
          <a:off x="1534695" y="2184357"/>
          <a:ext cx="4075733" cy="328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erson standing in front of a house&#10;&#10;Description automatically generated">
            <a:extLst>
              <a:ext uri="{FF2B5EF4-FFF2-40B4-BE49-F238E27FC236}">
                <a16:creationId xmlns:a16="http://schemas.microsoft.com/office/drawing/2014/main" id="{778B6620-84BC-443F-A755-FF044E614F8F}"/>
              </a:ext>
            </a:extLst>
          </p:cNvPr>
          <p:cNvPicPr>
            <a:picLocks noChangeAspect="1"/>
          </p:cNvPicPr>
          <p:nvPr/>
        </p:nvPicPr>
        <p:blipFill>
          <a:blip r:embed="rId8"/>
          <a:stretch>
            <a:fillRect/>
          </a:stretch>
        </p:blipFill>
        <p:spPr>
          <a:xfrm>
            <a:off x="6274191" y="2341994"/>
            <a:ext cx="2324188" cy="2957788"/>
          </a:xfrm>
          <a:prstGeom prst="rect">
            <a:avLst/>
          </a:prstGeom>
        </p:spPr>
      </p:pic>
      <p:sp>
        <p:nvSpPr>
          <p:cNvPr id="10" name="Arrow: Right 9">
            <a:extLst>
              <a:ext uri="{FF2B5EF4-FFF2-40B4-BE49-F238E27FC236}">
                <a16:creationId xmlns:a16="http://schemas.microsoft.com/office/drawing/2014/main" id="{8C4A9B54-3B08-4E0B-AAD9-BE72D39BA17A}"/>
              </a:ext>
            </a:extLst>
          </p:cNvPr>
          <p:cNvSpPr/>
          <p:nvPr/>
        </p:nvSpPr>
        <p:spPr>
          <a:xfrm>
            <a:off x="9315958" y="2838323"/>
            <a:ext cx="341648"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2E2746-DB9B-41E8-9676-2319924A9413}"/>
              </a:ext>
            </a:extLst>
          </p:cNvPr>
          <p:cNvSpPr txBox="1"/>
          <p:nvPr/>
        </p:nvSpPr>
        <p:spPr>
          <a:xfrm>
            <a:off x="8887830" y="2612861"/>
            <a:ext cx="1975194" cy="816139"/>
          </a:xfrm>
          <a:prstGeom prst="rect">
            <a:avLst/>
          </a:prstGeom>
          <a:noFill/>
          <a:ln w="57150">
            <a:solidFill>
              <a:schemeClr val="tx1"/>
            </a:solidFill>
          </a:ln>
        </p:spPr>
        <p:txBody>
          <a:bodyPr wrap="square" rtlCol="0">
            <a:spAutoFit/>
          </a:bodyPr>
          <a:lstStyle/>
          <a:p>
            <a:endParaRPr lang="en-US" dirty="0"/>
          </a:p>
        </p:txBody>
      </p:sp>
      <p:sp>
        <p:nvSpPr>
          <p:cNvPr id="12" name="Arrow: Right 11">
            <a:extLst>
              <a:ext uri="{FF2B5EF4-FFF2-40B4-BE49-F238E27FC236}">
                <a16:creationId xmlns:a16="http://schemas.microsoft.com/office/drawing/2014/main" id="{DEBE0D54-89D1-4E2D-824C-60AB94FC7BBC}"/>
              </a:ext>
            </a:extLst>
          </p:cNvPr>
          <p:cNvSpPr/>
          <p:nvPr/>
        </p:nvSpPr>
        <p:spPr>
          <a:xfrm flipV="1">
            <a:off x="9734764" y="3046708"/>
            <a:ext cx="341648"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7171325-3CA8-493C-8C81-9E53C6C20EBF}"/>
              </a:ext>
            </a:extLst>
          </p:cNvPr>
          <p:cNvSpPr/>
          <p:nvPr/>
        </p:nvSpPr>
        <p:spPr>
          <a:xfrm flipV="1">
            <a:off x="10225798" y="2843636"/>
            <a:ext cx="341648" cy="204123"/>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Diagram 18">
            <a:extLst>
              <a:ext uri="{FF2B5EF4-FFF2-40B4-BE49-F238E27FC236}">
                <a16:creationId xmlns:a16="http://schemas.microsoft.com/office/drawing/2014/main" id="{2E841BAC-45B3-4D93-A343-C0B34825A956}"/>
              </a:ext>
            </a:extLst>
          </p:cNvPr>
          <p:cNvGraphicFramePr/>
          <p:nvPr>
            <p:extLst>
              <p:ext uri="{D42A27DB-BD31-4B8C-83A1-F6EECF244321}">
                <p14:modId xmlns:p14="http://schemas.microsoft.com/office/powerpoint/2010/main" val="4278255482"/>
              </p:ext>
            </p:extLst>
          </p:nvPr>
        </p:nvGraphicFramePr>
        <p:xfrm>
          <a:off x="9065752" y="3526274"/>
          <a:ext cx="1797271" cy="20587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Footer Placeholder 5">
            <a:extLst>
              <a:ext uri="{FF2B5EF4-FFF2-40B4-BE49-F238E27FC236}">
                <a16:creationId xmlns:a16="http://schemas.microsoft.com/office/drawing/2014/main" id="{31A33500-5F81-45B9-954D-AA63424EF28B}"/>
              </a:ext>
            </a:extLst>
          </p:cNvPr>
          <p:cNvSpPr>
            <a:spLocks noGrp="1"/>
          </p:cNvSpPr>
          <p:nvPr>
            <p:ph type="ftr" sz="quarter" idx="11"/>
          </p:nvPr>
        </p:nvSpPr>
        <p:spPr>
          <a:xfrm>
            <a:off x="2742660" y="5744280"/>
            <a:ext cx="5855719" cy="309201"/>
          </a:xfrm>
        </p:spPr>
        <p:txBody>
          <a:bodyPr/>
          <a:lstStyle/>
          <a:p>
            <a:r>
              <a:rPr lang="en-US" dirty="0"/>
              <a:t>Thomas J Lowe, RN, MPH, COHN-S</a:t>
            </a:r>
          </a:p>
        </p:txBody>
      </p:sp>
    </p:spTree>
    <p:extLst>
      <p:ext uri="{BB962C8B-B14F-4D97-AF65-F5344CB8AC3E}">
        <p14:creationId xmlns:p14="http://schemas.microsoft.com/office/powerpoint/2010/main" val="388992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0AF4-E5A2-454A-96E0-A610BE2548A0}"/>
              </a:ext>
            </a:extLst>
          </p:cNvPr>
          <p:cNvSpPr>
            <a:spLocks noGrp="1"/>
          </p:cNvSpPr>
          <p:nvPr>
            <p:ph type="title"/>
          </p:nvPr>
        </p:nvSpPr>
        <p:spPr/>
        <p:txBody>
          <a:bodyPr/>
          <a:lstStyle/>
          <a:p>
            <a:r>
              <a:rPr lang="en-US" dirty="0"/>
              <a:t>Austere Environment</a:t>
            </a:r>
          </a:p>
        </p:txBody>
      </p:sp>
      <p:pic>
        <p:nvPicPr>
          <p:cNvPr id="6" name="Content Placeholder 5" descr="A picture containing food, old, photo, table&#10;&#10;Description automatically generated">
            <a:extLst>
              <a:ext uri="{FF2B5EF4-FFF2-40B4-BE49-F238E27FC236}">
                <a16:creationId xmlns:a16="http://schemas.microsoft.com/office/drawing/2014/main" id="{31677FF2-F4BE-47D9-90C0-622C0ED35091}"/>
              </a:ext>
            </a:extLst>
          </p:cNvPr>
          <p:cNvPicPr>
            <a:picLocks noGrp="1" noChangeAspect="1"/>
          </p:cNvPicPr>
          <p:nvPr>
            <p:ph idx="1"/>
          </p:nvPr>
        </p:nvPicPr>
        <p:blipFill>
          <a:blip r:embed="rId3"/>
          <a:stretch>
            <a:fillRect/>
          </a:stretch>
        </p:blipFill>
        <p:spPr>
          <a:xfrm>
            <a:off x="3123028" y="2016125"/>
            <a:ext cx="6471137" cy="4037356"/>
          </a:xfrm>
        </p:spPr>
      </p:pic>
      <p:sp>
        <p:nvSpPr>
          <p:cNvPr id="4" name="Footer Placeholder 3">
            <a:extLst>
              <a:ext uri="{FF2B5EF4-FFF2-40B4-BE49-F238E27FC236}">
                <a16:creationId xmlns:a16="http://schemas.microsoft.com/office/drawing/2014/main" id="{BE13B164-D56E-4100-A3E7-96664E310041}"/>
              </a:ext>
            </a:extLst>
          </p:cNvPr>
          <p:cNvSpPr>
            <a:spLocks noGrp="1"/>
          </p:cNvSpPr>
          <p:nvPr>
            <p:ph type="ftr" sz="quarter" idx="11"/>
          </p:nvPr>
        </p:nvSpPr>
        <p:spPr/>
        <p:txBody>
          <a:bodyPr/>
          <a:lstStyle/>
          <a:p>
            <a:r>
              <a:rPr lang="en-US"/>
              <a:t>Thomas J Lowe, RN, MPH, COHN-S</a:t>
            </a:r>
            <a:endParaRPr lang="en-US" dirty="0"/>
          </a:p>
        </p:txBody>
      </p:sp>
    </p:spTree>
    <p:extLst>
      <p:ext uri="{BB962C8B-B14F-4D97-AF65-F5344CB8AC3E}">
        <p14:creationId xmlns:p14="http://schemas.microsoft.com/office/powerpoint/2010/main" val="2715784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Pitfall of Disaster Response:</a:t>
            </a:r>
            <a:br>
              <a:rPr lang="en-US" dirty="0"/>
            </a:br>
            <a:r>
              <a:rPr lang="en-US" dirty="0"/>
              <a:t>                    </a:t>
            </a:r>
            <a:r>
              <a:rPr lang="en-US" dirty="0">
                <a:latin typeface="Aharoni" panose="02010803020104030203" pitchFamily="2" charset="-79"/>
                <a:cs typeface="Aharoni" panose="02010803020104030203" pitchFamily="2" charset="-79"/>
              </a:rPr>
              <a:t>SCARCITY MENTALITY</a:t>
            </a:r>
          </a:p>
        </p:txBody>
      </p:sp>
      <p:sp>
        <p:nvSpPr>
          <p:cNvPr id="4" name="TextBox 3"/>
          <p:cNvSpPr txBox="1"/>
          <p:nvPr/>
        </p:nvSpPr>
        <p:spPr>
          <a:xfrm>
            <a:off x="2386273" y="1995605"/>
            <a:ext cx="7587991" cy="2800767"/>
          </a:xfrm>
          <a:prstGeom prst="rect">
            <a:avLst/>
          </a:prstGeom>
          <a:noFill/>
        </p:spPr>
        <p:txBody>
          <a:bodyPr wrap="square" rtlCol="0">
            <a:spAutoFit/>
          </a:bodyPr>
          <a:lstStyle/>
          <a:p>
            <a:pPr algn="ctr"/>
            <a:r>
              <a:rPr lang="en-US" sz="2800" dirty="0"/>
              <a:t>“</a:t>
            </a:r>
            <a:r>
              <a:rPr lang="en-US" sz="2800" i="1" dirty="0"/>
              <a:t>Scarcity captures the mind. The mind orients automatically, powerfully, toward unfulfilled needs. Scarcity is more than just the displeasure of having very little. It changes how we think. It imposes itself on our minds</a:t>
            </a:r>
            <a:r>
              <a:rPr lang="en-US" dirty="0"/>
              <a:t>.”</a:t>
            </a:r>
          </a:p>
          <a:p>
            <a:pPr algn="ctr"/>
            <a:endParaRPr lang="en-US" dirty="0"/>
          </a:p>
          <a:p>
            <a:pPr algn="ctr"/>
            <a:r>
              <a:rPr lang="en-US" b="1" i="1" dirty="0">
                <a:solidFill>
                  <a:srgbClr val="FF0000"/>
                </a:solidFill>
              </a:rPr>
              <a:t>“SCARCITY” </a:t>
            </a:r>
            <a:r>
              <a:rPr lang="en-US" b="1" i="1" dirty="0" err="1">
                <a:solidFill>
                  <a:srgbClr val="FF0000"/>
                </a:solidFill>
              </a:rPr>
              <a:t>Sendhil</a:t>
            </a:r>
            <a:r>
              <a:rPr lang="en-US" b="1" i="1" dirty="0">
                <a:solidFill>
                  <a:srgbClr val="FF0000"/>
                </a:solidFill>
              </a:rPr>
              <a:t> </a:t>
            </a:r>
            <a:r>
              <a:rPr lang="en-US" b="1" i="1" dirty="0" err="1">
                <a:solidFill>
                  <a:srgbClr val="FF0000"/>
                </a:solidFill>
              </a:rPr>
              <a:t>Mullainathan</a:t>
            </a:r>
            <a:r>
              <a:rPr lang="en-US" b="1" i="1" dirty="0">
                <a:solidFill>
                  <a:srgbClr val="FF0000"/>
                </a:solidFill>
              </a:rPr>
              <a:t> &amp; </a:t>
            </a:r>
            <a:r>
              <a:rPr lang="en-US" b="1" i="1" dirty="0" err="1">
                <a:solidFill>
                  <a:srgbClr val="FF0000"/>
                </a:solidFill>
              </a:rPr>
              <a:t>Eldar</a:t>
            </a:r>
            <a:r>
              <a:rPr lang="en-US" b="1" i="1" dirty="0">
                <a:solidFill>
                  <a:srgbClr val="FF0000"/>
                </a:solidFill>
              </a:rPr>
              <a:t> </a:t>
            </a:r>
            <a:r>
              <a:rPr lang="en-US" b="1" i="1" dirty="0" err="1">
                <a:solidFill>
                  <a:srgbClr val="FF0000"/>
                </a:solidFill>
              </a:rPr>
              <a:t>Shafir</a:t>
            </a:r>
            <a:endParaRPr lang="en-US" b="1" i="1" dirty="0">
              <a:solidFill>
                <a:srgbClr val="FF0000"/>
              </a:solidFill>
            </a:endParaRPr>
          </a:p>
        </p:txBody>
      </p:sp>
      <p:sp>
        <p:nvSpPr>
          <p:cNvPr id="5" name="Footer Placeholder 4">
            <a:extLst>
              <a:ext uri="{FF2B5EF4-FFF2-40B4-BE49-F238E27FC236}">
                <a16:creationId xmlns:a16="http://schemas.microsoft.com/office/drawing/2014/main" id="{A916E6AA-B018-46E2-BDA9-A67FAA8BCB25}"/>
              </a:ext>
            </a:extLst>
          </p:cNvPr>
          <p:cNvSpPr>
            <a:spLocks noGrp="1"/>
          </p:cNvSpPr>
          <p:nvPr>
            <p:ph type="ftr" sz="quarter" idx="11"/>
          </p:nvPr>
        </p:nvSpPr>
        <p:spPr>
          <a:xfrm>
            <a:off x="2088148" y="5551012"/>
            <a:ext cx="5855719" cy="309201"/>
          </a:xfrm>
        </p:spPr>
        <p:txBody>
          <a:bodyPr/>
          <a:lstStyle/>
          <a:p>
            <a:r>
              <a:rPr lang="en-US" dirty="0"/>
              <a:t>Thomas J Lowe, RN, MPH, COHN-S</a:t>
            </a:r>
          </a:p>
        </p:txBody>
      </p:sp>
    </p:spTree>
    <p:extLst>
      <p:ext uri="{BB962C8B-B14F-4D97-AF65-F5344CB8AC3E}">
        <p14:creationId xmlns:p14="http://schemas.microsoft.com/office/powerpoint/2010/main" val="260165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A392-06C8-4AA7-9CDB-BC0520879323}"/>
              </a:ext>
            </a:extLst>
          </p:cNvPr>
          <p:cNvSpPr>
            <a:spLocks noGrp="1"/>
          </p:cNvSpPr>
          <p:nvPr>
            <p:ph type="title"/>
          </p:nvPr>
        </p:nvSpPr>
        <p:spPr>
          <a:xfrm>
            <a:off x="1335921" y="381442"/>
            <a:ext cx="9520158" cy="1049235"/>
          </a:xfrm>
        </p:spPr>
        <p:txBody>
          <a:bodyPr/>
          <a:lstStyle/>
          <a:p>
            <a:r>
              <a:rPr lang="en-US" dirty="0">
                <a:latin typeface="Aharoni" panose="02010803020104030203" pitchFamily="2" charset="-79"/>
                <a:cs typeface="Aharoni" panose="02010803020104030203" pitchFamily="2" charset="-79"/>
              </a:rPr>
              <a:t>Objectives</a:t>
            </a:r>
          </a:p>
        </p:txBody>
      </p:sp>
      <p:sp>
        <p:nvSpPr>
          <p:cNvPr id="3" name="Content Placeholder 2">
            <a:extLst>
              <a:ext uri="{FF2B5EF4-FFF2-40B4-BE49-F238E27FC236}">
                <a16:creationId xmlns:a16="http://schemas.microsoft.com/office/drawing/2014/main" id="{4CE7BDB7-87E0-4DA4-973B-E19B3C957638}"/>
              </a:ext>
            </a:extLst>
          </p:cNvPr>
          <p:cNvSpPr>
            <a:spLocks noGrp="1"/>
          </p:cNvSpPr>
          <p:nvPr>
            <p:ph idx="1"/>
          </p:nvPr>
        </p:nvSpPr>
        <p:spPr>
          <a:xfrm>
            <a:off x="1534696" y="1832852"/>
            <a:ext cx="9520158" cy="3450613"/>
          </a:xfrm>
        </p:spPr>
        <p:txBody>
          <a:bodyPr>
            <a:normAutofit fontScale="92500" lnSpcReduction="10000"/>
          </a:bodyPr>
          <a:lstStyle/>
          <a:p>
            <a:r>
              <a:rPr lang="en-US" sz="2800" dirty="0"/>
              <a:t>Explain what motivates disaster workers.</a:t>
            </a:r>
          </a:p>
          <a:p>
            <a:r>
              <a:rPr lang="en-US" sz="2800" dirty="0"/>
              <a:t>Answer the question: What did I get myself into?</a:t>
            </a:r>
          </a:p>
          <a:p>
            <a:r>
              <a:rPr lang="en-US" sz="2800" dirty="0"/>
              <a:t>Discuss common pitfalls that put the worker at risk</a:t>
            </a:r>
          </a:p>
          <a:p>
            <a:r>
              <a:rPr lang="en-US" sz="2800" dirty="0"/>
              <a:t>Review how to get ready so as not to be part of the problem</a:t>
            </a:r>
          </a:p>
          <a:p>
            <a:r>
              <a:rPr lang="en-US" sz="2800" dirty="0"/>
              <a:t>Discuss why workers get sent home.</a:t>
            </a:r>
          </a:p>
          <a:p>
            <a:r>
              <a:rPr lang="en-US" sz="2800" dirty="0"/>
              <a:t>Explain the importance of working within the ICS framework</a:t>
            </a:r>
          </a:p>
          <a:p>
            <a:endParaRPr lang="en-US" dirty="0"/>
          </a:p>
          <a:p>
            <a:endParaRPr lang="en-US" dirty="0"/>
          </a:p>
        </p:txBody>
      </p:sp>
      <p:sp>
        <p:nvSpPr>
          <p:cNvPr id="5" name="Footer Placeholder 4">
            <a:extLst>
              <a:ext uri="{FF2B5EF4-FFF2-40B4-BE49-F238E27FC236}">
                <a16:creationId xmlns:a16="http://schemas.microsoft.com/office/drawing/2014/main" id="{3D143B7B-CC27-4AF7-8634-844CEF7A0166}"/>
              </a:ext>
            </a:extLst>
          </p:cNvPr>
          <p:cNvSpPr>
            <a:spLocks noGrp="1"/>
          </p:cNvSpPr>
          <p:nvPr>
            <p:ph type="ftr" sz="quarter" idx="11"/>
          </p:nvPr>
        </p:nvSpPr>
        <p:spPr>
          <a:xfrm>
            <a:off x="3772568" y="5531039"/>
            <a:ext cx="5855719" cy="309201"/>
          </a:xfrm>
        </p:spPr>
        <p:txBody>
          <a:bodyPr/>
          <a:lstStyle/>
          <a:p>
            <a:r>
              <a:rPr lang="en-US"/>
              <a:t>Thomas J Lowe, RN, MPH, COHN-S</a:t>
            </a:r>
            <a:endParaRPr lang="en-US" dirty="0"/>
          </a:p>
        </p:txBody>
      </p:sp>
    </p:spTree>
    <p:extLst>
      <p:ext uri="{BB962C8B-B14F-4D97-AF65-F5344CB8AC3E}">
        <p14:creationId xmlns:p14="http://schemas.microsoft.com/office/powerpoint/2010/main" val="133925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8DC1-DC94-437C-9482-AD48F1773824}"/>
              </a:ext>
            </a:extLst>
          </p:cNvPr>
          <p:cNvSpPr>
            <a:spLocks noGrp="1"/>
          </p:cNvSpPr>
          <p:nvPr>
            <p:ph type="title"/>
          </p:nvPr>
        </p:nvSpPr>
        <p:spPr/>
        <p:txBody>
          <a:bodyPr/>
          <a:lstStyle/>
          <a:p>
            <a:r>
              <a:rPr lang="en-US" dirty="0"/>
              <a:t>Reducing Your Anxiety and Stress</a:t>
            </a:r>
          </a:p>
        </p:txBody>
      </p:sp>
      <p:sp>
        <p:nvSpPr>
          <p:cNvPr id="3" name="Text Placeholder 2">
            <a:extLst>
              <a:ext uri="{FF2B5EF4-FFF2-40B4-BE49-F238E27FC236}">
                <a16:creationId xmlns:a16="http://schemas.microsoft.com/office/drawing/2014/main" id="{8B536790-2195-4B3E-9E20-1748A85F9A00}"/>
              </a:ext>
            </a:extLst>
          </p:cNvPr>
          <p:cNvSpPr>
            <a:spLocks noGrp="1"/>
          </p:cNvSpPr>
          <p:nvPr>
            <p:ph type="body" idx="1"/>
          </p:nvPr>
        </p:nvSpPr>
        <p:spPr>
          <a:xfrm>
            <a:off x="799871" y="1936505"/>
            <a:ext cx="5296129" cy="801943"/>
          </a:xfrm>
        </p:spPr>
        <p:txBody>
          <a:bodyPr>
            <a:noAutofit/>
          </a:bodyPr>
          <a:lstStyle/>
          <a:p>
            <a:r>
              <a:rPr lang="en-US" sz="2800" dirty="0"/>
              <a:t>Fight or Flight Response</a:t>
            </a:r>
          </a:p>
        </p:txBody>
      </p:sp>
      <p:sp>
        <p:nvSpPr>
          <p:cNvPr id="5" name="Text Placeholder 4">
            <a:extLst>
              <a:ext uri="{FF2B5EF4-FFF2-40B4-BE49-F238E27FC236}">
                <a16:creationId xmlns:a16="http://schemas.microsoft.com/office/drawing/2014/main" id="{694DCC60-CE8D-4EAD-ABB7-8BDB82D2BD32}"/>
              </a:ext>
            </a:extLst>
          </p:cNvPr>
          <p:cNvSpPr>
            <a:spLocks noGrp="1"/>
          </p:cNvSpPr>
          <p:nvPr>
            <p:ph type="body" sz="quarter" idx="3"/>
          </p:nvPr>
        </p:nvSpPr>
        <p:spPr>
          <a:xfrm>
            <a:off x="6986772" y="2012234"/>
            <a:ext cx="4608576" cy="802237"/>
          </a:xfrm>
        </p:spPr>
        <p:txBody>
          <a:bodyPr>
            <a:normAutofit/>
          </a:bodyPr>
          <a:lstStyle/>
          <a:p>
            <a:r>
              <a:rPr lang="en-US" sz="2800" dirty="0"/>
              <a:t>Cognitive Rehearsal</a:t>
            </a:r>
          </a:p>
        </p:txBody>
      </p:sp>
      <p:pic>
        <p:nvPicPr>
          <p:cNvPr id="14" name="Content Placeholder 13" descr="A close up&#10;&#10;Description automatically generated">
            <a:extLst>
              <a:ext uri="{FF2B5EF4-FFF2-40B4-BE49-F238E27FC236}">
                <a16:creationId xmlns:a16="http://schemas.microsoft.com/office/drawing/2014/main" id="{480734B3-9830-4601-BB22-445CE68C8057}"/>
              </a:ext>
            </a:extLst>
          </p:cNvPr>
          <p:cNvPicPr>
            <a:picLocks noGrp="1" noChangeAspect="1"/>
          </p:cNvPicPr>
          <p:nvPr>
            <p:ph sz="quarter" idx="4"/>
          </p:nvPr>
        </p:nvPicPr>
        <p:blipFill>
          <a:blip r:embed="rId3"/>
          <a:stretch>
            <a:fillRect/>
          </a:stretch>
        </p:blipFill>
        <p:spPr>
          <a:xfrm rot="5400000">
            <a:off x="2096520" y="2551493"/>
            <a:ext cx="2134066" cy="2660022"/>
          </a:xfrm>
        </p:spPr>
      </p:pic>
      <p:sp>
        <p:nvSpPr>
          <p:cNvPr id="6" name="Footer Placeholder 5">
            <a:extLst>
              <a:ext uri="{FF2B5EF4-FFF2-40B4-BE49-F238E27FC236}">
                <a16:creationId xmlns:a16="http://schemas.microsoft.com/office/drawing/2014/main" id="{D112FF9E-BC1F-4985-98DB-282905EF3AC5}"/>
              </a:ext>
            </a:extLst>
          </p:cNvPr>
          <p:cNvSpPr>
            <a:spLocks noGrp="1"/>
          </p:cNvSpPr>
          <p:nvPr>
            <p:ph type="ftr" sz="quarter" idx="11"/>
          </p:nvPr>
        </p:nvSpPr>
        <p:spPr>
          <a:xfrm>
            <a:off x="2464640" y="5634439"/>
            <a:ext cx="5855719" cy="309201"/>
          </a:xfrm>
        </p:spPr>
        <p:txBody>
          <a:bodyPr/>
          <a:lstStyle/>
          <a:p>
            <a:r>
              <a:rPr lang="en-US" dirty="0"/>
              <a:t>Thomas J Lowe, RN, MPH, COHN-S</a:t>
            </a:r>
          </a:p>
        </p:txBody>
      </p:sp>
      <p:pic>
        <p:nvPicPr>
          <p:cNvPr id="10" name="Picture 9" descr="Person standing on top of a mountain">
            <a:extLst>
              <a:ext uri="{FF2B5EF4-FFF2-40B4-BE49-F238E27FC236}">
                <a16:creationId xmlns:a16="http://schemas.microsoft.com/office/drawing/2014/main" id="{83F5B99F-4E0A-43C4-9C3C-5DC582BBBF36}"/>
              </a:ext>
            </a:extLst>
          </p:cNvPr>
          <p:cNvPicPr>
            <a:picLocks noChangeAspect="1"/>
          </p:cNvPicPr>
          <p:nvPr/>
        </p:nvPicPr>
        <p:blipFill>
          <a:blip r:embed="rId4"/>
          <a:stretch>
            <a:fillRect/>
          </a:stretch>
        </p:blipFill>
        <p:spPr>
          <a:xfrm>
            <a:off x="7663050" y="2937577"/>
            <a:ext cx="3012762" cy="2010960"/>
          </a:xfrm>
          <a:prstGeom prst="rect">
            <a:avLst/>
          </a:prstGeom>
        </p:spPr>
      </p:pic>
    </p:spTree>
    <p:extLst>
      <p:ext uri="{BB962C8B-B14F-4D97-AF65-F5344CB8AC3E}">
        <p14:creationId xmlns:p14="http://schemas.microsoft.com/office/powerpoint/2010/main" val="22727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CCDBCB-89F5-480B-83AD-A8C163787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B3A1E-42FA-41E6-8716-D61B2D3FB6AC}"/>
              </a:ext>
            </a:extLst>
          </p:cNvPr>
          <p:cNvSpPr>
            <a:spLocks noGrp="1"/>
          </p:cNvSpPr>
          <p:nvPr>
            <p:ph type="title"/>
          </p:nvPr>
        </p:nvSpPr>
        <p:spPr>
          <a:xfrm>
            <a:off x="7368803" y="3429000"/>
            <a:ext cx="3439871" cy="1964117"/>
          </a:xfrm>
        </p:spPr>
        <p:txBody>
          <a:bodyPr>
            <a:noAutofit/>
          </a:bodyPr>
          <a:lstStyle/>
          <a:p>
            <a:pPr algn="ctr"/>
            <a:r>
              <a:rPr lang="en-US" sz="2400" b="1" dirty="0">
                <a:solidFill>
                  <a:srgbClr val="FF0000"/>
                </a:solidFill>
              </a:rPr>
              <a:t>How you handle those memories, as they will sometimes appear later, is critical.</a:t>
            </a:r>
            <a:br>
              <a:rPr lang="en-US" sz="2400" b="1" dirty="0">
                <a:solidFill>
                  <a:srgbClr val="FF0000"/>
                </a:solidFill>
              </a:rPr>
            </a:br>
            <a:endParaRPr lang="en-US" sz="2400" b="1" dirty="0">
              <a:solidFill>
                <a:srgbClr val="FF0000"/>
              </a:solidFill>
            </a:endParaRPr>
          </a:p>
        </p:txBody>
      </p:sp>
      <p:sp>
        <p:nvSpPr>
          <p:cNvPr id="4" name="Footer Placeholder 3">
            <a:extLst>
              <a:ext uri="{FF2B5EF4-FFF2-40B4-BE49-F238E27FC236}">
                <a16:creationId xmlns:a16="http://schemas.microsoft.com/office/drawing/2014/main" id="{04610A77-35FA-44D3-9643-3B5B79959D1A}"/>
              </a:ext>
            </a:extLst>
          </p:cNvPr>
          <p:cNvSpPr>
            <a:spLocks noGrp="1"/>
          </p:cNvSpPr>
          <p:nvPr>
            <p:ph type="ftr" sz="quarter" idx="11"/>
          </p:nvPr>
        </p:nvSpPr>
        <p:spPr>
          <a:xfrm>
            <a:off x="3690044" y="5806963"/>
            <a:ext cx="3439872" cy="309201"/>
          </a:xfrm>
        </p:spPr>
        <p:txBody>
          <a:bodyPr>
            <a:normAutofit/>
          </a:bodyPr>
          <a:lstStyle/>
          <a:p>
            <a:pPr algn="r">
              <a:spcAft>
                <a:spcPts val="600"/>
              </a:spcAft>
            </a:pPr>
            <a:r>
              <a:rPr lang="en-US" dirty="0"/>
              <a:t>Thomas J Lowe, RN, MPH, COHN-S</a:t>
            </a:r>
          </a:p>
        </p:txBody>
      </p:sp>
      <p:cxnSp>
        <p:nvCxnSpPr>
          <p:cNvPr id="17" name="Straight Connector 16">
            <a:extLst>
              <a:ext uri="{FF2B5EF4-FFF2-40B4-BE49-F238E27FC236}">
                <a16:creationId xmlns:a16="http://schemas.microsoft.com/office/drawing/2014/main" id="{461906F0-D43C-462A-A051-1C8BE93820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9" name="Rectangle 18">
            <a:extLst>
              <a:ext uri="{FF2B5EF4-FFF2-40B4-BE49-F238E27FC236}">
                <a16:creationId xmlns:a16="http://schemas.microsoft.com/office/drawing/2014/main" id="{FC018D1F-7907-4210-870C-EC0A9D832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1" name="Group 20">
            <a:extLst>
              <a:ext uri="{FF2B5EF4-FFF2-40B4-BE49-F238E27FC236}">
                <a16:creationId xmlns:a16="http://schemas.microsoft.com/office/drawing/2014/main" id="{4F2B4E72-B595-4F09-8F81-E5E85028DA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2" name="Rectangle 21">
              <a:extLst>
                <a:ext uri="{FF2B5EF4-FFF2-40B4-BE49-F238E27FC236}">
                  <a16:creationId xmlns:a16="http://schemas.microsoft.com/office/drawing/2014/main" id="{202B7AE6-B92C-4360-B0B1-2AFFED7C8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D0EC95-D353-42B4-ABC9-5CE5360F8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2">
            <a:extLst>
              <a:ext uri="{FF2B5EF4-FFF2-40B4-BE49-F238E27FC236}">
                <a16:creationId xmlns:a16="http://schemas.microsoft.com/office/drawing/2014/main" id="{E01AE653-34B2-46B3-8662-E732174EAD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04" b="4"/>
          <a:stretch/>
        </p:blipFill>
        <p:spPr bwMode="auto">
          <a:xfrm>
            <a:off x="1271223" y="1116345"/>
            <a:ext cx="4825148" cy="38661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1">
            <a:extLst>
              <a:ext uri="{FF2B5EF4-FFF2-40B4-BE49-F238E27FC236}">
                <a16:creationId xmlns:a16="http://schemas.microsoft.com/office/drawing/2014/main" id="{17D73312-6C45-42CE-93E8-44CF19F877F4}"/>
              </a:ext>
            </a:extLst>
          </p:cNvPr>
          <p:cNvSpPr>
            <a:spLocks noGrp="1"/>
          </p:cNvSpPr>
          <p:nvPr>
            <p:ph idx="1"/>
          </p:nvPr>
        </p:nvSpPr>
        <p:spPr>
          <a:xfrm>
            <a:off x="7129917" y="1144295"/>
            <a:ext cx="3372152" cy="2099068"/>
          </a:xfrm>
        </p:spPr>
        <p:txBody>
          <a:bodyPr>
            <a:noAutofit/>
          </a:bodyPr>
          <a:lstStyle/>
          <a:p>
            <a:pPr marL="0" indent="0">
              <a:buNone/>
            </a:pPr>
            <a:r>
              <a:rPr lang="en-US" sz="2600" i="1" dirty="0">
                <a:effectLst>
                  <a:outerShdw blurRad="38100" dist="38100" dir="2700000" algn="tl">
                    <a:srgbClr val="000000">
                      <a:alpha val="43137"/>
                    </a:srgbClr>
                  </a:outerShdw>
                </a:effectLst>
              </a:rPr>
              <a:t>The sights, sounds, smells &amp; impressions you experience at the disaster will form lasting memories</a:t>
            </a:r>
            <a:endParaRPr lang="en-US" sz="2600" dirty="0"/>
          </a:p>
        </p:txBody>
      </p:sp>
      <p:pic>
        <p:nvPicPr>
          <p:cNvPr id="25" name="Picture 24">
            <a:extLst>
              <a:ext uri="{FF2B5EF4-FFF2-40B4-BE49-F238E27FC236}">
                <a16:creationId xmlns:a16="http://schemas.microsoft.com/office/drawing/2014/main" id="{187CBB9B-ABC3-467B-9410-21AF5729B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t="2769" b="-2769"/>
          <a:stretch/>
        </p:blipFill>
        <p:spPr>
          <a:xfrm>
            <a:off x="0" y="6135624"/>
            <a:ext cx="12192000" cy="742950"/>
          </a:xfrm>
          <a:prstGeom prst="rect">
            <a:avLst/>
          </a:prstGeom>
        </p:spPr>
      </p:pic>
      <p:cxnSp>
        <p:nvCxnSpPr>
          <p:cNvPr id="27" name="Straight Connector 26">
            <a:extLst>
              <a:ext uri="{FF2B5EF4-FFF2-40B4-BE49-F238E27FC236}">
                <a16:creationId xmlns:a16="http://schemas.microsoft.com/office/drawing/2014/main" id="{5000379D-73F4-4B2B-ABC7-5313590861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8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2874" y="274638"/>
            <a:ext cx="8007927" cy="1143000"/>
          </a:xfrm>
        </p:spPr>
        <p:txBody>
          <a:bodyPr>
            <a:normAutofit/>
          </a:bodyPr>
          <a:lstStyle/>
          <a:p>
            <a:r>
              <a:rPr lang="en-US" sz="4400" dirty="0"/>
              <a:t>Learn to </a:t>
            </a:r>
            <a:r>
              <a:rPr lang="en-US" sz="4400" i="1" dirty="0">
                <a:solidFill>
                  <a:schemeClr val="accent5">
                    <a:lumMod val="60000"/>
                    <a:lumOff val="40000"/>
                  </a:schemeClr>
                </a:solidFill>
              </a:rPr>
              <a:t>De-</a:t>
            </a:r>
            <a:r>
              <a:rPr lang="en-US" sz="4000" i="1" dirty="0">
                <a:solidFill>
                  <a:srgbClr val="0070C0"/>
                </a:solidFill>
              </a:rPr>
              <a:t>Stress</a:t>
            </a:r>
          </a:p>
        </p:txBody>
      </p:sp>
      <p:sp>
        <p:nvSpPr>
          <p:cNvPr id="6" name="TextBox 5"/>
          <p:cNvSpPr txBox="1"/>
          <p:nvPr/>
        </p:nvSpPr>
        <p:spPr>
          <a:xfrm>
            <a:off x="2335236" y="1730029"/>
            <a:ext cx="7780315" cy="4924425"/>
          </a:xfrm>
          <a:prstGeom prst="rect">
            <a:avLst/>
          </a:prstGeom>
          <a:noFill/>
        </p:spPr>
        <p:txBody>
          <a:bodyPr wrap="square" rtlCol="0">
            <a:spAutoFit/>
          </a:bodyPr>
          <a:lstStyle/>
          <a:p>
            <a:pPr marL="342900" indent="-342900">
              <a:buFont typeface="+mj-lt"/>
              <a:buAutoNum type="arabicPeriod"/>
            </a:pPr>
            <a:r>
              <a:rPr lang="en-US" sz="2800" b="1" i="1" dirty="0"/>
              <a:t>External support  </a:t>
            </a:r>
            <a:r>
              <a:rPr lang="en-US" sz="2800" b="1" i="1" dirty="0">
                <a:solidFill>
                  <a:srgbClr val="FF0000"/>
                </a:solidFill>
              </a:rPr>
              <a:t>(Team work)</a:t>
            </a:r>
          </a:p>
          <a:p>
            <a:pPr marL="514350" indent="-514350">
              <a:buFont typeface="+mj-lt"/>
              <a:buAutoNum type="arabicPeriod"/>
            </a:pPr>
            <a:endParaRPr lang="en-US" sz="2800" dirty="0"/>
          </a:p>
          <a:p>
            <a:pPr marL="342900" indent="-342900">
              <a:buFont typeface="+mj-lt"/>
              <a:buAutoNum type="arabicPeriod"/>
            </a:pPr>
            <a:r>
              <a:rPr lang="en-US" sz="2800" b="1" i="1" dirty="0"/>
              <a:t>Psychological resources  </a:t>
            </a:r>
            <a:r>
              <a:rPr lang="en-US" sz="2800" b="1" i="1" dirty="0">
                <a:solidFill>
                  <a:srgbClr val="FF0000"/>
                </a:solidFill>
              </a:rPr>
              <a:t>(mindfulness, visualization, breathing, body awareness)</a:t>
            </a:r>
            <a:endParaRPr lang="en-US" sz="2800" dirty="0">
              <a:solidFill>
                <a:srgbClr val="FF0000"/>
              </a:solidFill>
            </a:endParaRPr>
          </a:p>
          <a:p>
            <a:pPr marL="342900" indent="-342900">
              <a:buFont typeface="+mj-lt"/>
              <a:buAutoNum type="arabicPeriod"/>
            </a:pPr>
            <a:endParaRPr lang="en-US" sz="2800" dirty="0"/>
          </a:p>
          <a:p>
            <a:pPr marL="342900" indent="-342900">
              <a:buFont typeface="+mj-lt"/>
              <a:buAutoNum type="arabicPeriod"/>
            </a:pPr>
            <a:r>
              <a:rPr lang="en-US" sz="2800" b="1" i="1" dirty="0"/>
              <a:t>Coping strategies </a:t>
            </a:r>
            <a:endParaRPr lang="en-US" sz="2800" b="1" dirty="0"/>
          </a:p>
          <a:p>
            <a:pPr marL="342900" indent="-342900">
              <a:buFont typeface="+mj-lt"/>
              <a:buAutoNum type="arabicPeriod"/>
            </a:pPr>
            <a:endParaRPr lang="en-US" sz="2800" dirty="0"/>
          </a:p>
          <a:p>
            <a:pPr marL="342900" indent="-342900">
              <a:buFont typeface="+mj-lt"/>
              <a:buAutoNum type="arabicPeriod"/>
            </a:pPr>
            <a:endParaRPr lang="en-US" sz="2800" dirty="0"/>
          </a:p>
          <a:p>
            <a:r>
              <a:rPr lang="en-US" b="1" i="1" dirty="0"/>
              <a:t>~</a:t>
            </a:r>
            <a:r>
              <a:rPr lang="en-US" b="1" i="1" dirty="0" err="1"/>
              <a:t>Mihaly</a:t>
            </a:r>
            <a:r>
              <a:rPr lang="en-US" b="1" i="1" dirty="0"/>
              <a:t> </a:t>
            </a:r>
            <a:r>
              <a:rPr lang="en-US" b="1" i="1" dirty="0" err="1"/>
              <a:t>Csikszentmihalyi</a:t>
            </a:r>
            <a:r>
              <a:rPr lang="en-US" b="1" i="1" dirty="0"/>
              <a:t> “Flow: the Psychology of Optimal Experience”</a:t>
            </a:r>
          </a:p>
          <a:p>
            <a:pPr marL="342900" indent="-342900">
              <a:buFont typeface="+mj-lt"/>
              <a:buAutoNum type="arabicPeriod"/>
            </a:pPr>
            <a:endParaRPr lang="en-US" dirty="0"/>
          </a:p>
          <a:p>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
        <p:nvSpPr>
          <p:cNvPr id="2" name="Rectangle 1"/>
          <p:cNvSpPr/>
          <p:nvPr/>
        </p:nvSpPr>
        <p:spPr>
          <a:xfrm>
            <a:off x="2335236" y="4250238"/>
            <a:ext cx="7619468" cy="1631216"/>
          </a:xfrm>
          <a:prstGeom prst="rect">
            <a:avLst/>
          </a:prstGeom>
        </p:spPr>
        <p:txBody>
          <a:bodyPr wrap="square">
            <a:spAutoFit/>
          </a:bodyPr>
          <a:lstStyle/>
          <a:p>
            <a:endParaRPr lang="en-US" sz="2800" b="1" i="1" dirty="0"/>
          </a:p>
          <a:p>
            <a:endParaRPr lang="en-US" sz="3600" b="1" i="1" dirty="0"/>
          </a:p>
          <a:p>
            <a:r>
              <a:rPr lang="en-US" sz="3600" b="1" i="1" dirty="0"/>
              <a:t> </a:t>
            </a:r>
            <a:endParaRPr lang="en-US" sz="3600" dirty="0"/>
          </a:p>
        </p:txBody>
      </p:sp>
      <p:sp>
        <p:nvSpPr>
          <p:cNvPr id="4" name="Footer Placeholder 3">
            <a:extLst>
              <a:ext uri="{FF2B5EF4-FFF2-40B4-BE49-F238E27FC236}">
                <a16:creationId xmlns:a16="http://schemas.microsoft.com/office/drawing/2014/main" id="{FF3D359D-73AE-4D14-A7BD-425487E1E1CE}"/>
              </a:ext>
            </a:extLst>
          </p:cNvPr>
          <p:cNvSpPr>
            <a:spLocks noGrp="1"/>
          </p:cNvSpPr>
          <p:nvPr>
            <p:ph type="ftr" sz="quarter" idx="11"/>
          </p:nvPr>
        </p:nvSpPr>
        <p:spPr>
          <a:xfrm>
            <a:off x="2473158" y="5767581"/>
            <a:ext cx="5855719" cy="309201"/>
          </a:xfrm>
        </p:spPr>
        <p:txBody>
          <a:bodyPr/>
          <a:lstStyle/>
          <a:p>
            <a:r>
              <a:rPr lang="en-US" dirty="0"/>
              <a:t>Thomas J Lowe, RN, MPH, COHN-S</a:t>
            </a:r>
          </a:p>
        </p:txBody>
      </p:sp>
    </p:spTree>
    <p:extLst>
      <p:ext uri="{BB962C8B-B14F-4D97-AF65-F5344CB8AC3E}">
        <p14:creationId xmlns:p14="http://schemas.microsoft.com/office/powerpoint/2010/main" val="127207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6482" y="323649"/>
            <a:ext cx="9520158" cy="1049235"/>
          </a:xfrm>
        </p:spPr>
        <p:txBody>
          <a:bodyPr/>
          <a:lstStyle/>
          <a:p>
            <a:r>
              <a:rPr lang="en-US" dirty="0"/>
              <a:t>Your Mind : Cluttered </a:t>
            </a:r>
            <a:r>
              <a:rPr lang="en-US" i="1" dirty="0"/>
              <a:t>     vs</a:t>
            </a:r>
            <a:r>
              <a:rPr lang="en-US" dirty="0"/>
              <a:t>           Clarity</a:t>
            </a:r>
          </a:p>
        </p:txBody>
      </p:sp>
      <p:sp>
        <p:nvSpPr>
          <p:cNvPr id="4" name="TextBox 3"/>
          <p:cNvSpPr txBox="1"/>
          <p:nvPr/>
        </p:nvSpPr>
        <p:spPr>
          <a:xfrm>
            <a:off x="1219200" y="4862946"/>
            <a:ext cx="9997440" cy="954107"/>
          </a:xfrm>
          <a:prstGeom prst="rect">
            <a:avLst/>
          </a:prstGeom>
          <a:noFill/>
        </p:spPr>
        <p:txBody>
          <a:bodyPr wrap="square" rtlCol="0">
            <a:spAutoFit/>
          </a:bodyPr>
          <a:lstStyle/>
          <a:p>
            <a:r>
              <a:rPr lang="en-US" sz="2800" b="1" i="1" dirty="0"/>
              <a:t>“46.9 % of our waking hours are spent thinking about something other than what we’re doing,….” </a:t>
            </a:r>
            <a:r>
              <a:rPr lang="en-US" b="1" i="1" dirty="0"/>
              <a:t>(Killingsworth et al, 2010)</a:t>
            </a:r>
          </a:p>
        </p:txBody>
      </p:sp>
      <p:sp>
        <p:nvSpPr>
          <p:cNvPr id="6" name="Footer Placeholder 5">
            <a:extLst>
              <a:ext uri="{FF2B5EF4-FFF2-40B4-BE49-F238E27FC236}">
                <a16:creationId xmlns:a16="http://schemas.microsoft.com/office/drawing/2014/main" id="{D11936E3-1BEF-4461-A040-C8937C83CF61}"/>
              </a:ext>
            </a:extLst>
          </p:cNvPr>
          <p:cNvSpPr>
            <a:spLocks noGrp="1"/>
          </p:cNvSpPr>
          <p:nvPr>
            <p:ph type="ftr" sz="quarter" idx="11"/>
          </p:nvPr>
        </p:nvSpPr>
        <p:spPr>
          <a:xfrm>
            <a:off x="4013200" y="6225150"/>
            <a:ext cx="5855719" cy="309201"/>
          </a:xfrm>
        </p:spPr>
        <p:txBody>
          <a:bodyPr/>
          <a:lstStyle/>
          <a:p>
            <a:r>
              <a:rPr lang="en-US" dirty="0"/>
              <a:t>Thomas J Lowe, RN, MPH, COHN-S</a:t>
            </a:r>
          </a:p>
        </p:txBody>
      </p:sp>
      <p:sp>
        <p:nvSpPr>
          <p:cNvPr id="5" name="TextBox 4">
            <a:extLst>
              <a:ext uri="{FF2B5EF4-FFF2-40B4-BE49-F238E27FC236}">
                <a16:creationId xmlns:a16="http://schemas.microsoft.com/office/drawing/2014/main" id="{219364E9-77DB-439F-B533-0B9CD7658AA7}"/>
              </a:ext>
            </a:extLst>
          </p:cNvPr>
          <p:cNvSpPr txBox="1"/>
          <p:nvPr/>
        </p:nvSpPr>
        <p:spPr>
          <a:xfrm>
            <a:off x="3729789" y="4425078"/>
            <a:ext cx="3826043" cy="369332"/>
          </a:xfrm>
          <a:prstGeom prst="rect">
            <a:avLst/>
          </a:prstGeom>
          <a:solidFill>
            <a:schemeClr val="bg1"/>
          </a:solidFill>
        </p:spPr>
        <p:txBody>
          <a:bodyPr wrap="square" rtlCol="0">
            <a:spAutoFit/>
          </a:bodyPr>
          <a:lstStyle/>
          <a:p>
            <a:endParaRPr lang="en-US" b="1" dirty="0">
              <a:latin typeface="Aharoni" panose="02010803020104030203" pitchFamily="2" charset="-79"/>
              <a:cs typeface="Aharoni" panose="02010803020104030203" pitchFamily="2" charset="-79"/>
            </a:endParaRPr>
          </a:p>
        </p:txBody>
      </p:sp>
      <p:pic>
        <p:nvPicPr>
          <p:cNvPr id="8" name="Picture 7" descr="A picture containing shirt, clock&#10;&#10;Description automatically generated">
            <a:extLst>
              <a:ext uri="{FF2B5EF4-FFF2-40B4-BE49-F238E27FC236}">
                <a16:creationId xmlns:a16="http://schemas.microsoft.com/office/drawing/2014/main" id="{BE0881B8-72F0-4F73-A888-0CA74BE154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14197" y="1562874"/>
            <a:ext cx="2671513" cy="2658155"/>
          </a:xfrm>
          <a:prstGeom prst="rect">
            <a:avLst/>
          </a:prstGeom>
        </p:spPr>
      </p:pic>
      <p:pic>
        <p:nvPicPr>
          <p:cNvPr id="11" name="Picture 10">
            <a:extLst>
              <a:ext uri="{FF2B5EF4-FFF2-40B4-BE49-F238E27FC236}">
                <a16:creationId xmlns:a16="http://schemas.microsoft.com/office/drawing/2014/main" id="{5322A171-3B02-4399-95E3-58A30E30B34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98320" y="1562874"/>
            <a:ext cx="2543628" cy="2543628"/>
          </a:xfrm>
          <a:prstGeom prst="rect">
            <a:avLst/>
          </a:prstGeom>
        </p:spPr>
      </p:pic>
      <p:sp>
        <p:nvSpPr>
          <p:cNvPr id="12" name="TextBox 11">
            <a:extLst>
              <a:ext uri="{FF2B5EF4-FFF2-40B4-BE49-F238E27FC236}">
                <a16:creationId xmlns:a16="http://schemas.microsoft.com/office/drawing/2014/main" id="{E9C6772C-2E06-4C5A-B72B-BF7032DCC3BC}"/>
              </a:ext>
            </a:extLst>
          </p:cNvPr>
          <p:cNvSpPr txBox="1"/>
          <p:nvPr/>
        </p:nvSpPr>
        <p:spPr>
          <a:xfrm>
            <a:off x="8645415" y="7130951"/>
            <a:ext cx="1396534" cy="646331"/>
          </a:xfrm>
          <a:prstGeom prst="rect">
            <a:avLst/>
          </a:prstGeom>
          <a:noFill/>
        </p:spPr>
        <p:txBody>
          <a:bodyPr wrap="square" rtlCol="0">
            <a:spAutoFit/>
          </a:bodyPr>
          <a:lstStyle/>
          <a:p>
            <a:r>
              <a:rPr lang="en-US" sz="900">
                <a:hlinkClick r:id="rId6" tooltip="https://newearthpulse.wordpress.com/tag/krishnamurti/"/>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354209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C058-78B0-431B-B6B9-4DEC8D02A777}"/>
              </a:ext>
            </a:extLst>
          </p:cNvPr>
          <p:cNvSpPr>
            <a:spLocks noGrp="1"/>
          </p:cNvSpPr>
          <p:nvPr>
            <p:ph type="title"/>
          </p:nvPr>
        </p:nvSpPr>
        <p:spPr>
          <a:xfrm>
            <a:off x="1534695" y="804519"/>
            <a:ext cx="9771933" cy="1049235"/>
          </a:xfrm>
        </p:spPr>
        <p:txBody>
          <a:bodyPr/>
          <a:lstStyle/>
          <a:p>
            <a:pPr algn="ctr"/>
            <a:r>
              <a:rPr lang="en-US" b="1" i="1" dirty="0"/>
              <a:t>Based on today’s information -- </a:t>
            </a:r>
            <a:r>
              <a:rPr lang="en-US" b="1" dirty="0"/>
              <a:t>What do you think contributes to a </a:t>
            </a:r>
            <a:r>
              <a:rPr lang="en-US" b="1" i="1" dirty="0"/>
              <a:t>Cluttered Mind</a:t>
            </a:r>
            <a:r>
              <a:rPr lang="en-US" i="1" dirty="0"/>
              <a:t>?</a:t>
            </a:r>
          </a:p>
        </p:txBody>
      </p:sp>
      <p:sp>
        <p:nvSpPr>
          <p:cNvPr id="3" name="Content Placeholder 2">
            <a:extLst>
              <a:ext uri="{FF2B5EF4-FFF2-40B4-BE49-F238E27FC236}">
                <a16:creationId xmlns:a16="http://schemas.microsoft.com/office/drawing/2014/main" id="{7DA1212B-14AF-4D61-98DF-D1FA72E1B7AD}"/>
              </a:ext>
            </a:extLst>
          </p:cNvPr>
          <p:cNvSpPr>
            <a:spLocks noGrp="1"/>
          </p:cNvSpPr>
          <p:nvPr>
            <p:ph idx="1"/>
          </p:nvPr>
        </p:nvSpPr>
        <p:spPr/>
        <p:txBody>
          <a:bodyPr/>
          <a:lstStyle/>
          <a:p>
            <a:r>
              <a:rPr lang="en-US" dirty="0"/>
              <a:t>Lack of information   </a:t>
            </a:r>
            <a:r>
              <a:rPr lang="en-US" i="1" dirty="0"/>
              <a:t>In the absence of information we make up stories in our own mind and then act on them as if they are real </a:t>
            </a:r>
          </a:p>
          <a:p>
            <a:r>
              <a:rPr lang="en-US" dirty="0"/>
              <a:t>Lack of adequate preparation. </a:t>
            </a:r>
            <a:r>
              <a:rPr lang="en-US" i="1" dirty="0"/>
              <a:t> Worried about back home, unfinished or unresolved issues</a:t>
            </a:r>
          </a:p>
          <a:p>
            <a:r>
              <a:rPr lang="en-US" dirty="0"/>
              <a:t>Fear of being tasked beyond our skill set.  </a:t>
            </a:r>
            <a:r>
              <a:rPr lang="en-US" i="1" dirty="0"/>
              <a:t>Poor training </a:t>
            </a:r>
          </a:p>
          <a:p>
            <a:r>
              <a:rPr lang="en-US" dirty="0"/>
              <a:t>Sensory overload and inability to filter.</a:t>
            </a:r>
          </a:p>
        </p:txBody>
      </p:sp>
      <p:sp>
        <p:nvSpPr>
          <p:cNvPr id="4" name="Footer Placeholder 3">
            <a:extLst>
              <a:ext uri="{FF2B5EF4-FFF2-40B4-BE49-F238E27FC236}">
                <a16:creationId xmlns:a16="http://schemas.microsoft.com/office/drawing/2014/main" id="{E5540CE7-737C-4E08-975F-C9C8AD3D6F87}"/>
              </a:ext>
            </a:extLst>
          </p:cNvPr>
          <p:cNvSpPr>
            <a:spLocks noGrp="1"/>
          </p:cNvSpPr>
          <p:nvPr>
            <p:ph type="ftr" sz="quarter" idx="11"/>
          </p:nvPr>
        </p:nvSpPr>
        <p:spPr>
          <a:xfrm>
            <a:off x="4713324" y="5744280"/>
            <a:ext cx="5855719" cy="309201"/>
          </a:xfrm>
        </p:spPr>
        <p:txBody>
          <a:bodyPr/>
          <a:lstStyle/>
          <a:p>
            <a:r>
              <a:rPr lang="en-US" dirty="0"/>
              <a:t>Thomas J Lowe, RN, MPH, COHN-S</a:t>
            </a:r>
          </a:p>
        </p:txBody>
      </p:sp>
    </p:spTree>
    <p:extLst>
      <p:ext uri="{BB962C8B-B14F-4D97-AF65-F5344CB8AC3E}">
        <p14:creationId xmlns:p14="http://schemas.microsoft.com/office/powerpoint/2010/main" val="112176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3454-56DD-40D9-9026-23BAC2DB05B5}"/>
              </a:ext>
            </a:extLst>
          </p:cNvPr>
          <p:cNvSpPr>
            <a:spLocks noGrp="1"/>
          </p:cNvSpPr>
          <p:nvPr>
            <p:ph type="title"/>
          </p:nvPr>
        </p:nvSpPr>
        <p:spPr/>
        <p:txBody>
          <a:bodyPr/>
          <a:lstStyle/>
          <a:p>
            <a:r>
              <a:rPr lang="en-US" b="1" dirty="0"/>
              <a:t>Consequences of a Cluttered Mind</a:t>
            </a:r>
          </a:p>
        </p:txBody>
      </p:sp>
      <p:sp>
        <p:nvSpPr>
          <p:cNvPr id="3" name="Content Placeholder 2">
            <a:extLst>
              <a:ext uri="{FF2B5EF4-FFF2-40B4-BE49-F238E27FC236}">
                <a16:creationId xmlns:a16="http://schemas.microsoft.com/office/drawing/2014/main" id="{AA515537-D581-4229-AA69-C18611AA8B16}"/>
              </a:ext>
            </a:extLst>
          </p:cNvPr>
          <p:cNvSpPr>
            <a:spLocks noGrp="1"/>
          </p:cNvSpPr>
          <p:nvPr>
            <p:ph idx="1"/>
          </p:nvPr>
        </p:nvSpPr>
        <p:spPr>
          <a:xfrm>
            <a:off x="1335921" y="2015732"/>
            <a:ext cx="9520158" cy="2062973"/>
          </a:xfrm>
        </p:spPr>
        <p:txBody>
          <a:bodyPr/>
          <a:lstStyle/>
          <a:p>
            <a:r>
              <a:rPr lang="en-US" dirty="0"/>
              <a:t>Increased incidence of accidents</a:t>
            </a:r>
          </a:p>
          <a:p>
            <a:r>
              <a:rPr lang="en-US" dirty="0"/>
              <a:t>Decreased productivity</a:t>
            </a:r>
          </a:p>
          <a:p>
            <a:r>
              <a:rPr lang="en-US" dirty="0"/>
              <a:t>Increased anxiety</a:t>
            </a:r>
          </a:p>
          <a:p>
            <a:r>
              <a:rPr lang="en-US" dirty="0"/>
              <a:t>Distracted activity</a:t>
            </a:r>
          </a:p>
          <a:p>
            <a:endParaRPr lang="en-US" dirty="0"/>
          </a:p>
        </p:txBody>
      </p:sp>
      <p:sp>
        <p:nvSpPr>
          <p:cNvPr id="4" name="Footer Placeholder 3">
            <a:extLst>
              <a:ext uri="{FF2B5EF4-FFF2-40B4-BE49-F238E27FC236}">
                <a16:creationId xmlns:a16="http://schemas.microsoft.com/office/drawing/2014/main" id="{4797AF9B-4DEE-4852-863D-E2F0DB60CB9C}"/>
              </a:ext>
            </a:extLst>
          </p:cNvPr>
          <p:cNvSpPr>
            <a:spLocks noGrp="1"/>
          </p:cNvSpPr>
          <p:nvPr>
            <p:ph type="ftr" sz="quarter" idx="11"/>
          </p:nvPr>
        </p:nvSpPr>
        <p:spPr>
          <a:xfrm>
            <a:off x="2930358" y="5744280"/>
            <a:ext cx="5855719" cy="309201"/>
          </a:xfrm>
        </p:spPr>
        <p:txBody>
          <a:bodyPr/>
          <a:lstStyle/>
          <a:p>
            <a:r>
              <a:rPr lang="en-US" dirty="0"/>
              <a:t>Thomas J Lowe, RN, MPH, COHN-S</a:t>
            </a:r>
          </a:p>
        </p:txBody>
      </p:sp>
      <p:sp>
        <p:nvSpPr>
          <p:cNvPr id="5" name="TextBox 4">
            <a:extLst>
              <a:ext uri="{FF2B5EF4-FFF2-40B4-BE49-F238E27FC236}">
                <a16:creationId xmlns:a16="http://schemas.microsoft.com/office/drawing/2014/main" id="{EEE91F1D-61E2-4D79-BB66-5854337ADB67}"/>
              </a:ext>
            </a:extLst>
          </p:cNvPr>
          <p:cNvSpPr txBox="1"/>
          <p:nvPr/>
        </p:nvSpPr>
        <p:spPr>
          <a:xfrm>
            <a:off x="3741821" y="4235116"/>
            <a:ext cx="3741821" cy="584775"/>
          </a:xfrm>
          <a:prstGeom prst="rect">
            <a:avLst/>
          </a:prstGeom>
          <a:noFill/>
        </p:spPr>
        <p:txBody>
          <a:bodyPr wrap="square" rtlCol="0">
            <a:spAutoFit/>
          </a:bodyPr>
          <a:lstStyle/>
          <a:p>
            <a:r>
              <a:rPr lang="en-US" sz="3200" b="1" dirty="0"/>
              <a:t>LOSS OF FOCUS</a:t>
            </a:r>
          </a:p>
        </p:txBody>
      </p:sp>
    </p:spTree>
    <p:extLst>
      <p:ext uri="{BB962C8B-B14F-4D97-AF65-F5344CB8AC3E}">
        <p14:creationId xmlns:p14="http://schemas.microsoft.com/office/powerpoint/2010/main" val="28533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ED9-6CC2-4DC3-8609-3ED670E5499F}"/>
              </a:ext>
            </a:extLst>
          </p:cNvPr>
          <p:cNvSpPr>
            <a:spLocks noGrp="1"/>
          </p:cNvSpPr>
          <p:nvPr>
            <p:ph type="title"/>
          </p:nvPr>
        </p:nvSpPr>
        <p:spPr>
          <a:xfrm>
            <a:off x="1424907" y="925597"/>
            <a:ext cx="9004850" cy="1887950"/>
          </a:xfrm>
        </p:spPr>
        <p:txBody>
          <a:bodyPr/>
          <a:lstStyle/>
          <a:p>
            <a:r>
              <a:rPr lang="en-US" sz="3200" b="1" i="1" dirty="0"/>
              <a:t>“How you respond to the issue, </a:t>
            </a:r>
            <a:r>
              <a:rPr lang="en-US" sz="3200" b="1" i="1" u="sng" dirty="0">
                <a:solidFill>
                  <a:srgbClr val="FF0000"/>
                </a:solidFill>
              </a:rPr>
              <a:t>IS</a:t>
            </a:r>
            <a:r>
              <a:rPr lang="en-US" sz="3200" b="1" i="1" dirty="0"/>
              <a:t> THE ISSUE”</a:t>
            </a:r>
            <a:br>
              <a:rPr lang="en-US" sz="3200" b="1" i="1" dirty="0"/>
            </a:br>
            <a:endParaRPr lang="en-US" dirty="0"/>
          </a:p>
        </p:txBody>
      </p:sp>
      <p:sp>
        <p:nvSpPr>
          <p:cNvPr id="4" name="Text Placeholder 3">
            <a:extLst>
              <a:ext uri="{FF2B5EF4-FFF2-40B4-BE49-F238E27FC236}">
                <a16:creationId xmlns:a16="http://schemas.microsoft.com/office/drawing/2014/main" id="{E6089924-7E8B-480E-B256-7E80BB3B1BAF}"/>
              </a:ext>
            </a:extLst>
          </p:cNvPr>
          <p:cNvSpPr>
            <a:spLocks noGrp="1"/>
          </p:cNvSpPr>
          <p:nvPr>
            <p:ph type="body" idx="1"/>
          </p:nvPr>
        </p:nvSpPr>
        <p:spPr>
          <a:xfrm>
            <a:off x="1821005" y="3935464"/>
            <a:ext cx="8549990" cy="1012929"/>
          </a:xfrm>
        </p:spPr>
        <p:txBody>
          <a:bodyPr>
            <a:normAutofit/>
          </a:bodyPr>
          <a:lstStyle/>
          <a:p>
            <a:pPr algn="ctr"/>
            <a:r>
              <a:rPr lang="en-US" sz="3200" b="1" i="1" dirty="0">
                <a:solidFill>
                  <a:schemeClr val="accent4"/>
                </a:solidFill>
              </a:rPr>
              <a:t>Plan    Prepare    Ready   GO!</a:t>
            </a:r>
          </a:p>
        </p:txBody>
      </p:sp>
      <p:sp>
        <p:nvSpPr>
          <p:cNvPr id="5" name="Footer Placeholder 4">
            <a:extLst>
              <a:ext uri="{FF2B5EF4-FFF2-40B4-BE49-F238E27FC236}">
                <a16:creationId xmlns:a16="http://schemas.microsoft.com/office/drawing/2014/main" id="{549DCB76-D801-4287-95F4-F18A3C835F48}"/>
              </a:ext>
            </a:extLst>
          </p:cNvPr>
          <p:cNvSpPr>
            <a:spLocks noGrp="1"/>
          </p:cNvSpPr>
          <p:nvPr>
            <p:ph type="ftr" sz="quarter" idx="11"/>
          </p:nvPr>
        </p:nvSpPr>
        <p:spPr>
          <a:xfrm>
            <a:off x="3387558" y="5623202"/>
            <a:ext cx="5855719" cy="309201"/>
          </a:xfrm>
        </p:spPr>
        <p:txBody>
          <a:bodyPr/>
          <a:lstStyle/>
          <a:p>
            <a:r>
              <a:rPr lang="en-US" dirty="0"/>
              <a:t>Thomas J Lowe, RN, MPH, COHN-S</a:t>
            </a:r>
          </a:p>
        </p:txBody>
      </p:sp>
      <p:sp>
        <p:nvSpPr>
          <p:cNvPr id="3" name="TextBox 2">
            <a:extLst>
              <a:ext uri="{FF2B5EF4-FFF2-40B4-BE49-F238E27FC236}">
                <a16:creationId xmlns:a16="http://schemas.microsoft.com/office/drawing/2014/main" id="{ED7CB161-785A-4904-AA10-EBC138D6B9AF}"/>
              </a:ext>
            </a:extLst>
          </p:cNvPr>
          <p:cNvSpPr txBox="1"/>
          <p:nvPr/>
        </p:nvSpPr>
        <p:spPr>
          <a:xfrm>
            <a:off x="2409371" y="2699657"/>
            <a:ext cx="6720115" cy="461665"/>
          </a:xfrm>
          <a:prstGeom prst="rect">
            <a:avLst/>
          </a:prstGeom>
          <a:noFill/>
        </p:spPr>
        <p:txBody>
          <a:bodyPr wrap="square" rtlCol="0">
            <a:spAutoFit/>
          </a:bodyPr>
          <a:lstStyle/>
          <a:p>
            <a:r>
              <a:rPr lang="en-US" sz="2400" b="1" dirty="0"/>
              <a:t>It’s Their Disaster……. Don’t Make It Yours!</a:t>
            </a:r>
          </a:p>
        </p:txBody>
      </p:sp>
    </p:spTree>
    <p:extLst>
      <p:ext uri="{BB962C8B-B14F-4D97-AF65-F5344CB8AC3E}">
        <p14:creationId xmlns:p14="http://schemas.microsoft.com/office/powerpoint/2010/main" val="5533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1B6F-773B-435B-976F-179DD04F53B6}"/>
              </a:ext>
            </a:extLst>
          </p:cNvPr>
          <p:cNvSpPr>
            <a:spLocks noGrp="1"/>
          </p:cNvSpPr>
          <p:nvPr>
            <p:ph type="title"/>
          </p:nvPr>
        </p:nvSpPr>
        <p:spPr>
          <a:xfrm>
            <a:off x="1107322" y="86297"/>
            <a:ext cx="9520157" cy="1059305"/>
          </a:xfrm>
        </p:spPr>
        <p:txBody>
          <a:bodyPr>
            <a:normAutofit/>
          </a:bodyPr>
          <a:lstStyle/>
          <a:p>
            <a:pPr algn="ctr"/>
            <a:r>
              <a:rPr lang="pl-PL" dirty="0">
                <a:solidFill>
                  <a:schemeClr val="tx1"/>
                </a:solidFill>
              </a:rPr>
              <a:t>For More Information:</a:t>
            </a:r>
            <a:endParaRPr lang="en-US" dirty="0">
              <a:solidFill>
                <a:schemeClr val="tx1"/>
              </a:solidFill>
            </a:endParaRPr>
          </a:p>
        </p:txBody>
      </p:sp>
      <p:sp>
        <p:nvSpPr>
          <p:cNvPr id="8" name="Content Placeholder 7">
            <a:extLst>
              <a:ext uri="{FF2B5EF4-FFF2-40B4-BE49-F238E27FC236}">
                <a16:creationId xmlns:a16="http://schemas.microsoft.com/office/drawing/2014/main" id="{83940CDC-75F3-47DC-B595-D4B4F4FF749A}"/>
              </a:ext>
            </a:extLst>
          </p:cNvPr>
          <p:cNvSpPr>
            <a:spLocks noGrp="1"/>
          </p:cNvSpPr>
          <p:nvPr>
            <p:ph sz="quarter" idx="1"/>
          </p:nvPr>
        </p:nvSpPr>
        <p:spPr>
          <a:xfrm>
            <a:off x="1828800" y="1417638"/>
            <a:ext cx="4038601" cy="5307012"/>
          </a:xfrm>
        </p:spPr>
        <p:txBody>
          <a:bodyPr/>
          <a:lstStyle/>
          <a:p>
            <a:r>
              <a:rPr lang="pl-PL" sz="2200" dirty="0"/>
              <a:t>Selikoff Occupational Safety App available through Apple Store and Google Play Store- </a:t>
            </a:r>
            <a:r>
              <a:rPr lang="en-US" sz="2200" dirty="0"/>
              <a:t>“</a:t>
            </a:r>
            <a:r>
              <a:rPr lang="pl-PL" sz="2200" dirty="0"/>
              <a:t>Selikoff”</a:t>
            </a:r>
          </a:p>
          <a:p>
            <a:pPr marL="0" indent="0">
              <a:buNone/>
            </a:pPr>
            <a:endParaRPr lang="en-US" dirty="0"/>
          </a:p>
        </p:txBody>
      </p:sp>
      <p:sp>
        <p:nvSpPr>
          <p:cNvPr id="9" name="Content Placeholder 8">
            <a:extLst>
              <a:ext uri="{FF2B5EF4-FFF2-40B4-BE49-F238E27FC236}">
                <a16:creationId xmlns:a16="http://schemas.microsoft.com/office/drawing/2014/main" id="{9CA09090-FB4E-4972-8A1B-2D29A6B14C0F}"/>
              </a:ext>
            </a:extLst>
          </p:cNvPr>
          <p:cNvSpPr>
            <a:spLocks noGrp="1"/>
          </p:cNvSpPr>
          <p:nvPr>
            <p:ph sz="quarter" idx="2"/>
          </p:nvPr>
        </p:nvSpPr>
        <p:spPr>
          <a:xfrm>
            <a:off x="6477001" y="1417638"/>
            <a:ext cx="4114799" cy="4572000"/>
          </a:xfrm>
        </p:spPr>
        <p:txBody>
          <a:bodyPr/>
          <a:lstStyle/>
          <a:p>
            <a:r>
              <a:rPr lang="pl-PL" dirty="0"/>
              <a:t>Website: </a:t>
            </a:r>
            <a:r>
              <a:rPr lang="pl-PL" dirty="0">
                <a:solidFill>
                  <a:srgbClr val="FF00FF"/>
                </a:solidFill>
                <a:hlinkClick r:id="rId2">
                  <a:extLst>
                    <a:ext uri="{A12FA001-AC4F-418D-AE19-62706E023703}">
                      <ahyp:hlinkClr xmlns:ahyp="http://schemas.microsoft.com/office/drawing/2018/hyperlinkcolor" val="tx"/>
                    </a:ext>
                  </a:extLst>
                </a:hlinkClick>
              </a:rPr>
              <a:t>www.mountsinai.org/selikoff</a:t>
            </a:r>
            <a:endParaRPr lang="pl-PL" dirty="0">
              <a:solidFill>
                <a:srgbClr val="FF00FF"/>
              </a:solidFill>
            </a:endParaRPr>
          </a:p>
          <a:p>
            <a:r>
              <a:rPr lang="pl-PL" dirty="0"/>
              <a:t>Follow us on </a:t>
            </a:r>
            <a:r>
              <a:rPr lang="pl-PL" dirty="0">
                <a:solidFill>
                  <a:srgbClr val="00B0F0"/>
                </a:solidFill>
              </a:rPr>
              <a:t>Twitter at:@SinaiOccMed</a:t>
            </a:r>
          </a:p>
          <a:p>
            <a:r>
              <a:rPr lang="pl-PL" dirty="0"/>
              <a:t>Like us on </a:t>
            </a:r>
            <a:r>
              <a:rPr lang="pl-PL" dirty="0">
                <a:solidFill>
                  <a:srgbClr val="00B0F0"/>
                </a:solidFill>
              </a:rPr>
              <a:t>Facebook: Facebook.com/workerhealth</a:t>
            </a:r>
          </a:p>
        </p:txBody>
      </p:sp>
      <p:pic>
        <p:nvPicPr>
          <p:cNvPr id="10" name="Picture 9">
            <a:extLst>
              <a:ext uri="{FF2B5EF4-FFF2-40B4-BE49-F238E27FC236}">
                <a16:creationId xmlns:a16="http://schemas.microsoft.com/office/drawing/2014/main" id="{F0A46BEF-35B2-4719-9478-55D83CD06B68}"/>
              </a:ext>
            </a:extLst>
          </p:cNvPr>
          <p:cNvPicPr>
            <a:picLocks noChangeAspect="1"/>
          </p:cNvPicPr>
          <p:nvPr/>
        </p:nvPicPr>
        <p:blipFill>
          <a:blip r:embed="rId3"/>
          <a:stretch>
            <a:fillRect/>
          </a:stretch>
        </p:blipFill>
        <p:spPr>
          <a:xfrm>
            <a:off x="3657600" y="3176588"/>
            <a:ext cx="2133600" cy="3681412"/>
          </a:xfrm>
          <a:prstGeom prst="rect">
            <a:avLst/>
          </a:prstGeom>
        </p:spPr>
      </p:pic>
    </p:spTree>
    <p:extLst>
      <p:ext uri="{BB962C8B-B14F-4D97-AF65-F5344CB8AC3E}">
        <p14:creationId xmlns:p14="http://schemas.microsoft.com/office/powerpoint/2010/main" val="335297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A1BB-C06F-4BC3-A1D5-55544E3B47A1}"/>
              </a:ext>
            </a:extLst>
          </p:cNvPr>
          <p:cNvSpPr>
            <a:spLocks noGrp="1"/>
          </p:cNvSpPr>
          <p:nvPr>
            <p:ph type="title"/>
          </p:nvPr>
        </p:nvSpPr>
        <p:spPr>
          <a:xfrm>
            <a:off x="1436222" y="279901"/>
            <a:ext cx="9520158" cy="1049235"/>
          </a:xfrm>
        </p:spPr>
        <p:txBody>
          <a:bodyPr/>
          <a:lstStyle/>
          <a:p>
            <a:pPr algn="ctr"/>
            <a:r>
              <a:rPr lang="en-US" dirty="0">
                <a:latin typeface="Aharoni" panose="02010803020104030203" pitchFamily="2" charset="-79"/>
                <a:cs typeface="Aharoni" panose="02010803020104030203" pitchFamily="2" charset="-79"/>
              </a:rPr>
              <a:t>So What Is A Disaster Anyway?</a:t>
            </a:r>
          </a:p>
        </p:txBody>
      </p:sp>
      <p:sp>
        <p:nvSpPr>
          <p:cNvPr id="3" name="Content Placeholder 2">
            <a:extLst>
              <a:ext uri="{FF2B5EF4-FFF2-40B4-BE49-F238E27FC236}">
                <a16:creationId xmlns:a16="http://schemas.microsoft.com/office/drawing/2014/main" id="{FC562CD0-A5DB-4698-9481-528E4B23A684}"/>
              </a:ext>
            </a:extLst>
          </p:cNvPr>
          <p:cNvSpPr>
            <a:spLocks noGrp="1"/>
          </p:cNvSpPr>
          <p:nvPr>
            <p:ph idx="1"/>
          </p:nvPr>
        </p:nvSpPr>
        <p:spPr>
          <a:xfrm>
            <a:off x="1335921" y="1389459"/>
            <a:ext cx="9520158" cy="4111009"/>
          </a:xfrm>
        </p:spPr>
        <p:txBody>
          <a:bodyPr>
            <a:noAutofit/>
          </a:bodyPr>
          <a:lstStyle/>
          <a:p>
            <a:r>
              <a:rPr lang="en-US" sz="3200" b="0" i="0" u="none" strike="noStrike" dirty="0">
                <a:solidFill>
                  <a:schemeClr val="accent6">
                    <a:lumMod val="75000"/>
                  </a:schemeClr>
                </a:solidFill>
                <a:effectLst/>
                <a:latin typeface="Lato"/>
              </a:rPr>
              <a:t>A disaster is a natural or human-made event</a:t>
            </a:r>
            <a:r>
              <a:rPr lang="en-US" sz="3200" b="0" i="0" dirty="0">
                <a:solidFill>
                  <a:schemeClr val="accent6">
                    <a:lumMod val="75000"/>
                  </a:schemeClr>
                </a:solidFill>
                <a:effectLst/>
                <a:latin typeface="Lato"/>
              </a:rPr>
              <a:t> resulting in such severe physical damage, ecological destruction, loss of human lives, and/or deterioration of health and health services that it threatens the survival of a community and requires an extraordinary response from outside the affected region</a:t>
            </a:r>
            <a:endParaRPr lang="en-US" sz="3200" dirty="0">
              <a:solidFill>
                <a:schemeClr val="accent6">
                  <a:lumMod val="75000"/>
                </a:schemeClr>
              </a:solidFill>
            </a:endParaRPr>
          </a:p>
        </p:txBody>
      </p:sp>
      <p:sp>
        <p:nvSpPr>
          <p:cNvPr id="5" name="Footer Placeholder 4">
            <a:extLst>
              <a:ext uri="{FF2B5EF4-FFF2-40B4-BE49-F238E27FC236}">
                <a16:creationId xmlns:a16="http://schemas.microsoft.com/office/drawing/2014/main" id="{68372D8E-4FC5-4ED9-86CB-3FB98BAF5741}"/>
              </a:ext>
            </a:extLst>
          </p:cNvPr>
          <p:cNvSpPr>
            <a:spLocks noGrp="1"/>
          </p:cNvSpPr>
          <p:nvPr>
            <p:ph type="ftr" sz="quarter" idx="11"/>
          </p:nvPr>
        </p:nvSpPr>
        <p:spPr>
          <a:xfrm>
            <a:off x="3568032" y="5827739"/>
            <a:ext cx="5855719" cy="309201"/>
          </a:xfrm>
        </p:spPr>
        <p:txBody>
          <a:bodyPr/>
          <a:lstStyle/>
          <a:p>
            <a:r>
              <a:rPr lang="en-US"/>
              <a:t>Thomas J Lowe, RN, MPH, COHN-S</a:t>
            </a:r>
            <a:endParaRPr lang="en-US" dirty="0"/>
          </a:p>
        </p:txBody>
      </p:sp>
    </p:spTree>
    <p:extLst>
      <p:ext uri="{BB962C8B-B14F-4D97-AF65-F5344CB8AC3E}">
        <p14:creationId xmlns:p14="http://schemas.microsoft.com/office/powerpoint/2010/main" val="368426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B965-3BA5-4D83-8CF6-275756B27F84}"/>
              </a:ext>
            </a:extLst>
          </p:cNvPr>
          <p:cNvSpPr>
            <a:spLocks noGrp="1"/>
          </p:cNvSpPr>
          <p:nvPr>
            <p:ph type="title"/>
          </p:nvPr>
        </p:nvSpPr>
        <p:spPr/>
        <p:txBody>
          <a:bodyPr/>
          <a:lstStyle/>
          <a:p>
            <a:r>
              <a:rPr lang="en-US" b="1" dirty="0"/>
              <a:t>Simply Put----</a:t>
            </a:r>
          </a:p>
        </p:txBody>
      </p:sp>
      <p:sp>
        <p:nvSpPr>
          <p:cNvPr id="3" name="Content Placeholder 2">
            <a:extLst>
              <a:ext uri="{FF2B5EF4-FFF2-40B4-BE49-F238E27FC236}">
                <a16:creationId xmlns:a16="http://schemas.microsoft.com/office/drawing/2014/main" id="{E7728F3D-5C7F-4F95-9C7F-CBF4393E39F3}"/>
              </a:ext>
            </a:extLst>
          </p:cNvPr>
          <p:cNvSpPr>
            <a:spLocks noGrp="1"/>
          </p:cNvSpPr>
          <p:nvPr>
            <p:ph idx="1"/>
          </p:nvPr>
        </p:nvSpPr>
        <p:spPr/>
        <p:txBody>
          <a:bodyPr>
            <a:normAutofit/>
          </a:bodyPr>
          <a:lstStyle/>
          <a:p>
            <a:pPr algn="ctr"/>
            <a:r>
              <a:rPr lang="en-US" sz="3200" dirty="0"/>
              <a:t>A Disaster is anytime the local resources are overwhelmed and no longer capable of maintaining services to the affected area.</a:t>
            </a:r>
          </a:p>
          <a:p>
            <a:pPr algn="ctr"/>
            <a:r>
              <a:rPr lang="en-US" sz="3200" i="1" dirty="0"/>
              <a:t>All Disasters begin and end locally!</a:t>
            </a:r>
          </a:p>
        </p:txBody>
      </p:sp>
      <p:sp>
        <p:nvSpPr>
          <p:cNvPr id="5" name="Footer Placeholder 4">
            <a:extLst>
              <a:ext uri="{FF2B5EF4-FFF2-40B4-BE49-F238E27FC236}">
                <a16:creationId xmlns:a16="http://schemas.microsoft.com/office/drawing/2014/main" id="{6EB4FE38-5933-4B2D-98EA-57A17A30E790}"/>
              </a:ext>
            </a:extLst>
          </p:cNvPr>
          <p:cNvSpPr>
            <a:spLocks noGrp="1"/>
          </p:cNvSpPr>
          <p:nvPr>
            <p:ph type="ftr" sz="quarter" idx="11"/>
          </p:nvPr>
        </p:nvSpPr>
        <p:spPr>
          <a:xfrm>
            <a:off x="2725821" y="5628323"/>
            <a:ext cx="5855719" cy="309201"/>
          </a:xfrm>
        </p:spPr>
        <p:txBody>
          <a:bodyPr/>
          <a:lstStyle/>
          <a:p>
            <a:r>
              <a:rPr lang="en-US"/>
              <a:t>Thomas J Lowe, RN, MPH, COHN-S</a:t>
            </a:r>
            <a:endParaRPr lang="en-US" dirty="0"/>
          </a:p>
        </p:txBody>
      </p:sp>
    </p:spTree>
    <p:extLst>
      <p:ext uri="{BB962C8B-B14F-4D97-AF65-F5344CB8AC3E}">
        <p14:creationId xmlns:p14="http://schemas.microsoft.com/office/powerpoint/2010/main" val="364950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4B35-7FEE-4BB0-99E1-D9062931236C}"/>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Why We Do What We Do</a:t>
            </a:r>
          </a:p>
        </p:txBody>
      </p:sp>
      <p:sp>
        <p:nvSpPr>
          <p:cNvPr id="3" name="Content Placeholder 2">
            <a:extLst>
              <a:ext uri="{FF2B5EF4-FFF2-40B4-BE49-F238E27FC236}">
                <a16:creationId xmlns:a16="http://schemas.microsoft.com/office/drawing/2014/main" id="{C3451DA9-888D-4E5B-8FC0-7C28AA11113C}"/>
              </a:ext>
            </a:extLst>
          </p:cNvPr>
          <p:cNvSpPr>
            <a:spLocks noGrp="1"/>
          </p:cNvSpPr>
          <p:nvPr>
            <p:ph idx="1"/>
          </p:nvPr>
        </p:nvSpPr>
        <p:spPr/>
        <p:txBody>
          <a:bodyPr>
            <a:normAutofit fontScale="92500" lnSpcReduction="20000"/>
          </a:bodyPr>
          <a:lstStyle/>
          <a:p>
            <a:r>
              <a:rPr lang="en-US" sz="2800" dirty="0"/>
              <a:t>Altruism (</a:t>
            </a:r>
            <a:r>
              <a:rPr lang="en-US" dirty="0"/>
              <a:t>the belief in, practice or behavior that benefits another, often at its own expense.)</a:t>
            </a:r>
            <a:endParaRPr lang="en-US" sz="2800" dirty="0"/>
          </a:p>
          <a:p>
            <a:r>
              <a:rPr lang="en-US" sz="2800" dirty="0"/>
              <a:t>Competency </a:t>
            </a:r>
            <a:r>
              <a:rPr lang="en-US" sz="2100" dirty="0"/>
              <a:t>(we are good at what we do!)</a:t>
            </a:r>
          </a:p>
          <a:p>
            <a:r>
              <a:rPr lang="en-US" sz="2800" dirty="0"/>
              <a:t>Personal Gratification </a:t>
            </a:r>
          </a:p>
          <a:p>
            <a:r>
              <a:rPr lang="en-US" sz="2800" dirty="0"/>
              <a:t>Pay It Forward Attitude</a:t>
            </a:r>
          </a:p>
          <a:p>
            <a:endParaRPr lang="en-US" sz="2800" dirty="0"/>
          </a:p>
          <a:p>
            <a:r>
              <a:rPr lang="en-US" sz="2800" b="1" dirty="0"/>
              <a:t>We were Volunteered</a:t>
            </a:r>
          </a:p>
          <a:p>
            <a:endParaRPr lang="en-US" dirty="0"/>
          </a:p>
        </p:txBody>
      </p:sp>
      <p:sp>
        <p:nvSpPr>
          <p:cNvPr id="5" name="Footer Placeholder 4">
            <a:extLst>
              <a:ext uri="{FF2B5EF4-FFF2-40B4-BE49-F238E27FC236}">
                <a16:creationId xmlns:a16="http://schemas.microsoft.com/office/drawing/2014/main" id="{F256DFF8-CEFD-4862-8084-7537E904CC01}"/>
              </a:ext>
            </a:extLst>
          </p:cNvPr>
          <p:cNvSpPr>
            <a:spLocks noGrp="1"/>
          </p:cNvSpPr>
          <p:nvPr>
            <p:ph type="ftr" sz="quarter" idx="11"/>
          </p:nvPr>
        </p:nvSpPr>
        <p:spPr>
          <a:xfrm>
            <a:off x="2677695" y="5744280"/>
            <a:ext cx="5855719" cy="309201"/>
          </a:xfrm>
        </p:spPr>
        <p:txBody>
          <a:bodyPr/>
          <a:lstStyle/>
          <a:p>
            <a:r>
              <a:rPr lang="en-US" dirty="0"/>
              <a:t>Thomas J Lowe, RN, MPH, COHN-S</a:t>
            </a:r>
          </a:p>
        </p:txBody>
      </p:sp>
    </p:spTree>
    <p:extLst>
      <p:ext uri="{BB962C8B-B14F-4D97-AF65-F5344CB8AC3E}">
        <p14:creationId xmlns:p14="http://schemas.microsoft.com/office/powerpoint/2010/main" val="8202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E058-6120-43A7-8B26-FFA6657D2181}"/>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Why Workers Get Sent Home</a:t>
            </a:r>
          </a:p>
        </p:txBody>
      </p:sp>
      <p:sp>
        <p:nvSpPr>
          <p:cNvPr id="3" name="Content Placeholder 2">
            <a:extLst>
              <a:ext uri="{FF2B5EF4-FFF2-40B4-BE49-F238E27FC236}">
                <a16:creationId xmlns:a16="http://schemas.microsoft.com/office/drawing/2014/main" id="{3575BBA6-E9D8-4B75-BC27-1E01D68CCA55}"/>
              </a:ext>
            </a:extLst>
          </p:cNvPr>
          <p:cNvSpPr>
            <a:spLocks noGrp="1"/>
          </p:cNvSpPr>
          <p:nvPr>
            <p:ph sz="half" idx="1"/>
          </p:nvPr>
        </p:nvSpPr>
        <p:spPr/>
        <p:txBody>
          <a:bodyPr>
            <a:normAutofit/>
          </a:bodyPr>
          <a:lstStyle/>
          <a:p>
            <a:pPr marL="0" indent="0">
              <a:buNone/>
            </a:pPr>
            <a:r>
              <a:rPr lang="en-US" dirty="0">
                <a:solidFill>
                  <a:srgbClr val="333333"/>
                </a:solidFill>
                <a:latin typeface="Lato"/>
              </a:rPr>
              <a:t>“D</a:t>
            </a:r>
            <a:r>
              <a:rPr lang="en-US" b="0" i="0" dirty="0">
                <a:solidFill>
                  <a:srgbClr val="333333"/>
                </a:solidFill>
                <a:effectLst/>
                <a:latin typeface="Lato"/>
              </a:rPr>
              <a:t>isaster cleanup creates a situation in which laborers and construction workers are at significant risk of injury due to their inexperience at disasters, lack of training and / or preparedness”</a:t>
            </a:r>
          </a:p>
          <a:p>
            <a:pPr marL="0" indent="0">
              <a:buNone/>
            </a:pPr>
            <a:endParaRPr lang="en-US" dirty="0">
              <a:solidFill>
                <a:srgbClr val="333333"/>
              </a:solidFill>
              <a:latin typeface="Lato"/>
            </a:endParaRPr>
          </a:p>
          <a:p>
            <a:pPr marL="0" indent="0">
              <a:buNone/>
            </a:pPr>
            <a:r>
              <a:rPr lang="en-US" sz="1700" i="1" u="sng" dirty="0">
                <a:solidFill>
                  <a:srgbClr val="333333"/>
                </a:solidFill>
                <a:latin typeface="Lato"/>
              </a:rPr>
              <a:t>APHA - </a:t>
            </a:r>
            <a:r>
              <a:rPr lang="en-US" sz="1700" b="0" i="1" u="sng" dirty="0">
                <a:solidFill>
                  <a:srgbClr val="222222"/>
                </a:solidFill>
                <a:effectLst/>
                <a:latin typeface="Lato"/>
              </a:rPr>
              <a:t>Response to Disasters Protection of Rescue and Recovery Workers  11/8/2006</a:t>
            </a:r>
          </a:p>
          <a:p>
            <a:pPr marL="0" indent="0">
              <a:buNone/>
            </a:pPr>
            <a:endParaRPr lang="en-US" dirty="0"/>
          </a:p>
        </p:txBody>
      </p:sp>
      <p:sp>
        <p:nvSpPr>
          <p:cNvPr id="4" name="Content Placeholder 3">
            <a:extLst>
              <a:ext uri="{FF2B5EF4-FFF2-40B4-BE49-F238E27FC236}">
                <a16:creationId xmlns:a16="http://schemas.microsoft.com/office/drawing/2014/main" id="{F6F974D1-4272-4D94-854F-92755D95F6FD}"/>
              </a:ext>
            </a:extLst>
          </p:cNvPr>
          <p:cNvSpPr>
            <a:spLocks noGrp="1"/>
          </p:cNvSpPr>
          <p:nvPr>
            <p:ph sz="half" idx="2"/>
          </p:nvPr>
        </p:nvSpPr>
        <p:spPr/>
        <p:txBody>
          <a:bodyPr>
            <a:normAutofit/>
          </a:bodyPr>
          <a:lstStyle/>
          <a:p>
            <a:r>
              <a:rPr lang="en-US" dirty="0"/>
              <a:t>Workers show up dependent upon resources that are not there!</a:t>
            </a:r>
          </a:p>
          <a:p>
            <a:r>
              <a:rPr lang="en-US" dirty="0"/>
              <a:t>Lack of adequate training and enforcement of existing standards and regulations</a:t>
            </a:r>
          </a:p>
          <a:p>
            <a:r>
              <a:rPr lang="en-US" dirty="0"/>
              <a:t>Workers self deploy without benefit of preparedness </a:t>
            </a:r>
          </a:p>
          <a:p>
            <a:r>
              <a:rPr lang="en-US" dirty="0"/>
              <a:t>Workers free lancing</a:t>
            </a:r>
          </a:p>
        </p:txBody>
      </p:sp>
      <p:sp>
        <p:nvSpPr>
          <p:cNvPr id="6" name="Footer Placeholder 5">
            <a:extLst>
              <a:ext uri="{FF2B5EF4-FFF2-40B4-BE49-F238E27FC236}">
                <a16:creationId xmlns:a16="http://schemas.microsoft.com/office/drawing/2014/main" id="{0A364A8C-8D84-4B56-86B5-E622C75895C6}"/>
              </a:ext>
            </a:extLst>
          </p:cNvPr>
          <p:cNvSpPr>
            <a:spLocks noGrp="1"/>
          </p:cNvSpPr>
          <p:nvPr>
            <p:ph type="ftr" sz="quarter" idx="11"/>
          </p:nvPr>
        </p:nvSpPr>
        <p:spPr>
          <a:xfrm>
            <a:off x="3366913" y="5612012"/>
            <a:ext cx="5855719" cy="309201"/>
          </a:xfrm>
        </p:spPr>
        <p:txBody>
          <a:bodyPr/>
          <a:lstStyle/>
          <a:p>
            <a:r>
              <a:rPr lang="en-US" dirty="0"/>
              <a:t>Thomas J Lowe, RN, MPH, COHN-S</a:t>
            </a:r>
          </a:p>
        </p:txBody>
      </p:sp>
    </p:spTree>
    <p:extLst>
      <p:ext uri="{BB962C8B-B14F-4D97-AF65-F5344CB8AC3E}">
        <p14:creationId xmlns:p14="http://schemas.microsoft.com/office/powerpoint/2010/main" val="2092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J:\PM\CCE_Outreach\-ARCHIVE\Coordinator Folders\Tom L\pre-post deployment materials\disaster response title.jpg"/>
          <p:cNvPicPr>
            <a:picLocks noChangeAspect="1" noChangeArrowheads="1"/>
          </p:cNvPicPr>
          <p:nvPr/>
        </p:nvPicPr>
        <p:blipFill rotWithShape="1">
          <a:blip r:embed="rId4">
            <a:extLst>
              <a:ext uri="{28A0092B-C50C-407E-A947-70E740481C1C}">
                <a14:useLocalDpi xmlns:a14="http://schemas.microsoft.com/office/drawing/2010/main" val="0"/>
              </a:ext>
            </a:extLst>
          </a:blip>
          <a:srcRect t="10635" r="1" b="4240"/>
          <a:stretch/>
        </p:blipFill>
        <p:spPr bwMode="auto">
          <a:xfrm>
            <a:off x="2269237" y="1247835"/>
            <a:ext cx="7653528" cy="364845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C50377D-EC24-47BE-B977-457587C2AA3C}"/>
              </a:ext>
            </a:extLst>
          </p:cNvPr>
          <p:cNvSpPr>
            <a:spLocks noGrp="1"/>
          </p:cNvSpPr>
          <p:nvPr>
            <p:ph type="ftr" sz="quarter" idx="11"/>
          </p:nvPr>
        </p:nvSpPr>
        <p:spPr>
          <a:xfrm>
            <a:off x="1451579" y="5768836"/>
            <a:ext cx="5938836" cy="309201"/>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Thomas J Lowe, RN, MPH, COHN-S</a:t>
            </a:r>
          </a:p>
        </p:txBody>
      </p:sp>
      <p:sp>
        <p:nvSpPr>
          <p:cNvPr id="2" name="TextBox 1">
            <a:extLst>
              <a:ext uri="{FF2B5EF4-FFF2-40B4-BE49-F238E27FC236}">
                <a16:creationId xmlns:a16="http://schemas.microsoft.com/office/drawing/2014/main" id="{2396F9A2-5235-47A5-9A2E-2EFD2B876FBA}"/>
              </a:ext>
            </a:extLst>
          </p:cNvPr>
          <p:cNvSpPr txBox="1"/>
          <p:nvPr/>
        </p:nvSpPr>
        <p:spPr>
          <a:xfrm>
            <a:off x="4188354" y="4248743"/>
            <a:ext cx="4746171" cy="461665"/>
          </a:xfrm>
          <a:prstGeom prst="rect">
            <a:avLst/>
          </a:prstGeom>
          <a:noFill/>
        </p:spPr>
        <p:txBody>
          <a:bodyPr wrap="square" rtlCol="0">
            <a:spAutoFit/>
          </a:bodyPr>
          <a:lstStyle/>
          <a:p>
            <a:r>
              <a:rPr lang="en-US" sz="2400" b="1" dirty="0">
                <a:solidFill>
                  <a:schemeClr val="bg2"/>
                </a:solidFill>
                <a:latin typeface="Arial Black" panose="020B0A04020102020204" pitchFamily="34" charset="0"/>
              </a:rPr>
              <a:t>AVOIDING THE PITFALLS</a:t>
            </a:r>
          </a:p>
        </p:txBody>
      </p:sp>
    </p:spTree>
    <p:extLst>
      <p:ext uri="{BB962C8B-B14F-4D97-AF65-F5344CB8AC3E}">
        <p14:creationId xmlns:p14="http://schemas.microsoft.com/office/powerpoint/2010/main" val="329025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mall boat in a body of water&#10;&#10;Description automatically generated">
            <a:extLst>
              <a:ext uri="{FF2B5EF4-FFF2-40B4-BE49-F238E27FC236}">
                <a16:creationId xmlns:a16="http://schemas.microsoft.com/office/drawing/2014/main" id="{E09519DA-19BC-40E3-AB9A-93D63368DD10}"/>
              </a:ext>
            </a:extLst>
          </p:cNvPr>
          <p:cNvPicPr>
            <a:picLocks noChangeAspect="1"/>
          </p:cNvPicPr>
          <p:nvPr/>
        </p:nvPicPr>
        <p:blipFill rotWithShape="1">
          <a:blip r:embed="rId3">
            <a:alphaModFix amt="50000"/>
          </a:blip>
          <a:srcRect t="727" r="-1" b="15000"/>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C810D3D-F1BE-4631-ABD8-B8B10111C1D4}"/>
              </a:ext>
            </a:extLst>
          </p:cNvPr>
          <p:cNvSpPr>
            <a:spLocks noGrp="1"/>
          </p:cNvSpPr>
          <p:nvPr>
            <p:ph type="title"/>
          </p:nvPr>
        </p:nvSpPr>
        <p:spPr>
          <a:xfrm>
            <a:off x="1130271" y="1193800"/>
            <a:ext cx="3193050" cy="4699000"/>
          </a:xfrm>
        </p:spPr>
        <p:txBody>
          <a:bodyPr anchor="ctr">
            <a:normAutofit/>
          </a:bodyPr>
          <a:lstStyle/>
          <a:p>
            <a:r>
              <a:rPr lang="en-US" dirty="0"/>
              <a:t>So…</a:t>
            </a:r>
            <a:r>
              <a:rPr lang="en-US" i="1" dirty="0">
                <a:effectLst>
                  <a:outerShdw blurRad="38100" dist="38100" dir="2700000" algn="tl">
                    <a:srgbClr val="000000">
                      <a:alpha val="43137"/>
                    </a:srgbClr>
                  </a:outerShdw>
                </a:effectLst>
              </a:rPr>
              <a:t> What Did I Get Myself Into!</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ngry face outline">
            <a:extLst>
              <a:ext uri="{FF2B5EF4-FFF2-40B4-BE49-F238E27FC236}">
                <a16:creationId xmlns:a16="http://schemas.microsoft.com/office/drawing/2014/main" id="{89A7B237-5C7C-4996-876E-8D44FD392F7F}"/>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2269596" y="4221726"/>
            <a:ext cx="914400" cy="914400"/>
          </a:xfrm>
        </p:spPr>
      </p:pic>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 name="Footer Placeholder 3">
            <a:extLst>
              <a:ext uri="{FF2B5EF4-FFF2-40B4-BE49-F238E27FC236}">
                <a16:creationId xmlns:a16="http://schemas.microsoft.com/office/drawing/2014/main" id="{2C274EBD-0F73-4645-9E05-1843F7E19074}"/>
              </a:ext>
            </a:extLst>
          </p:cNvPr>
          <p:cNvSpPr>
            <a:spLocks noGrp="1"/>
          </p:cNvSpPr>
          <p:nvPr>
            <p:ph type="ftr" sz="quarter" idx="11"/>
          </p:nvPr>
        </p:nvSpPr>
        <p:spPr>
          <a:xfrm>
            <a:off x="3541305" y="6166932"/>
            <a:ext cx="5855719" cy="309201"/>
          </a:xfrm>
        </p:spPr>
        <p:txBody>
          <a:bodyPr/>
          <a:lstStyle/>
          <a:p>
            <a:r>
              <a:rPr lang="en-US" dirty="0"/>
              <a:t>Thomas J Lowe, RN, MPH, COHN-S</a:t>
            </a:r>
          </a:p>
        </p:txBody>
      </p:sp>
    </p:spTree>
    <p:extLst>
      <p:ext uri="{BB962C8B-B14F-4D97-AF65-F5344CB8AC3E}">
        <p14:creationId xmlns:p14="http://schemas.microsoft.com/office/powerpoint/2010/main" val="8069605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C53FD1-3DBA-4C27-90DF-64ABCD60CCA0}">
  <ds:schemaRefs>
    <ds:schemaRef ds:uri="http://schemas.microsoft.com/sharepoint/v3/contenttype/forms"/>
  </ds:schemaRefs>
</ds:datastoreItem>
</file>

<file path=customXml/itemProps2.xml><?xml version="1.0" encoding="utf-8"?>
<ds:datastoreItem xmlns:ds="http://schemas.openxmlformats.org/officeDocument/2006/customXml" ds:itemID="{9CB3524F-087C-4838-9553-7CBB129B4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431B6-C1D5-4398-BE4E-36F2E44F8E9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2746</Words>
  <Application>Microsoft Office PowerPoint</Application>
  <PresentationFormat>Widescreen</PresentationFormat>
  <Paragraphs>257</Paragraphs>
  <Slides>37</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Aharoni</vt:lpstr>
      <vt:lpstr>Algerian</vt:lpstr>
      <vt:lpstr>Arial</vt:lpstr>
      <vt:lpstr>Arial Black</vt:lpstr>
      <vt:lpstr>Calibri</vt:lpstr>
      <vt:lpstr>Franklin Gothic Medium Cond</vt:lpstr>
      <vt:lpstr>Lato</vt:lpstr>
      <vt:lpstr>Palatino Linotype</vt:lpstr>
      <vt:lpstr>Roboto</vt:lpstr>
      <vt:lpstr>Gallery</vt:lpstr>
      <vt:lpstr>Avoiding the Pitfalls of Disaster Work  </vt:lpstr>
      <vt:lpstr>Concept for Pre / Post Disaster Worker Training used with permission from</vt:lpstr>
      <vt:lpstr>Objectives</vt:lpstr>
      <vt:lpstr>So What Is A Disaster Anyway?</vt:lpstr>
      <vt:lpstr>Simply Put----</vt:lpstr>
      <vt:lpstr>Why We Do What We Do</vt:lpstr>
      <vt:lpstr>Why Workers Get Sent Home</vt:lpstr>
      <vt:lpstr>PowerPoint Presentation</vt:lpstr>
      <vt:lpstr>So… What Did I Get Myself Into!</vt:lpstr>
      <vt:lpstr>YOU MAKE THE CHOICE</vt:lpstr>
      <vt:lpstr>Oops! You Made The Wrong Choice!</vt:lpstr>
      <vt:lpstr>Making the right choice  How and What to get ready</vt:lpstr>
      <vt:lpstr>Medical Clearance – Fitness for Duty</vt:lpstr>
      <vt:lpstr>Plan for what is expected, then add the unexpected! </vt:lpstr>
      <vt:lpstr>Pack For Success!</vt:lpstr>
      <vt:lpstr>Leave Home With A Sense of Calm</vt:lpstr>
      <vt:lpstr>Put Affairs In Order</vt:lpstr>
      <vt:lpstr>Get a Current Sit-Rep</vt:lpstr>
      <vt:lpstr>Who Ya Gonna Call?!</vt:lpstr>
      <vt:lpstr> </vt:lpstr>
      <vt:lpstr>Function Follows Forms</vt:lpstr>
      <vt:lpstr>You Are First To Arrive Here!</vt:lpstr>
      <vt:lpstr>You Have Arrived As A Replacement  NOW WHAT?</vt:lpstr>
      <vt:lpstr>Plan your work – Work your plan</vt:lpstr>
      <vt:lpstr>What Could Possibly Go Wrong!</vt:lpstr>
      <vt:lpstr>Pitfalls of the disaster</vt:lpstr>
      <vt:lpstr>Pitfalls of the disaster</vt:lpstr>
      <vt:lpstr>Austere Environment</vt:lpstr>
      <vt:lpstr>Pitfall of Disaster Response:                     SCARCITY MENTALITY</vt:lpstr>
      <vt:lpstr>Reducing Your Anxiety and Stress</vt:lpstr>
      <vt:lpstr>How you handle those memories, as they will sometimes appear later, is critical. </vt:lpstr>
      <vt:lpstr>Learn to De-Stress</vt:lpstr>
      <vt:lpstr>Your Mind : Cluttered      vs           Clarity</vt:lpstr>
      <vt:lpstr>Based on today’s information -- What do you think contributes to a Cluttered Mind?</vt:lpstr>
      <vt:lpstr>Consequences of a Cluttered Mind</vt:lpstr>
      <vt:lpstr>“How you respond to the issue, IS THE ISSUE”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2020-12-08T13:58:31Z</dcterms:created>
  <dcterms:modified xsi:type="dcterms:W3CDTF">2020-12-14T17:25:52Z</dcterms:modified>
</cp:coreProperties>
</file>